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Lst>
  <p:sldSz cy="5143500" cx="9144000"/>
  <p:notesSz cx="6858000" cy="9144000"/>
  <p:embeddedFontLst>
    <p:embeddedFont>
      <p:font typeface="Proxima Nova"/>
      <p:regular r:id="rId144"/>
      <p:bold r:id="rId145"/>
      <p:italic r:id="rId146"/>
      <p:boldItalic r:id="rId147"/>
    </p:embeddedFont>
    <p:embeddedFont>
      <p:font typeface="Alfa Slab One"/>
      <p:regular r:id="rId1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48" Type="http://schemas.openxmlformats.org/officeDocument/2006/relationships/font" Target="fonts/AlfaSlabOne-regular.fntdata"/><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font" Target="fonts/ProximaNova-boldItalic.fntdata"/><Relationship Id="rId6" Type="http://schemas.openxmlformats.org/officeDocument/2006/relationships/slide" Target="slides/slide1.xml"/><Relationship Id="rId146" Type="http://schemas.openxmlformats.org/officeDocument/2006/relationships/font" Target="fonts/ProximaNova-italic.fntdata"/><Relationship Id="rId7" Type="http://schemas.openxmlformats.org/officeDocument/2006/relationships/slide" Target="slides/slide2.xml"/><Relationship Id="rId145" Type="http://schemas.openxmlformats.org/officeDocument/2006/relationships/font" Target="fonts/ProximaNova-bold.fntdata"/><Relationship Id="rId8" Type="http://schemas.openxmlformats.org/officeDocument/2006/relationships/slide" Target="slides/slide3.xml"/><Relationship Id="rId144" Type="http://schemas.openxmlformats.org/officeDocument/2006/relationships/font" Target="fonts/ProximaNova-regular.fntdata"/><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8a0fc151df_0_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8a0fc151d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8a0fc151df_0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8a0fc151d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8c25d0f201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8c25d0f20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8c25d0f201_1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8c25d0f20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8c25d0f201_1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8c25d0f20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8c25d0f201_1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8c25d0f20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8c35ce5389_1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8c35ce5389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8c35ce5389_1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8c35ce538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8c35ce5389_1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8c35ce538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8c35ce5389_1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8c35ce5389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8c35ce5389_1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8c35ce5389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8c35ce5389_1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8c35ce5389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8a0fc151df_0_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8a0fc151d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8c35ce5389_1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8c35ce5389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8c35ce5389_1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8c35ce5389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8c35ce5389_1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8c35ce5389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8c35ce5389_1_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8c35ce5389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8c35ce5389_1_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8c35ce5389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8c35ce5389_1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8c35ce5389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8c35ce5389_1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8c35ce5389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8c35ce5389_1_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8c35ce5389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8c35ce5389_1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8c35ce5389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8c35ce5389_1_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8c35ce5389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8a0fc151df_0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a0fc151d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8c35ce5389_1_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8c35ce5389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8c35ce5389_1_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8c35ce5389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8c35ce5389_1_1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8c35ce5389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8c35ce5389_1_1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8c35ce5389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8c35ce5389_1_1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8c35ce5389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8c35ce5389_1_1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8c35ce5389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8c35ce5389_1_1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8c35ce5389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8c35ce5389_1_1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8c35ce5389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8c35ce5389_1_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8c35ce5389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8e6b2fa616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8e6b2fa61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8a0fc151df_0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a0fc151d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8e6b2fa616_1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8e6b2fa61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8e6b2fa616_1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8e6b2fa616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8e6b2fa616_1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8e6b2fa61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8e6b2fa616_1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8e6b2fa61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8e6b2fa616_1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8e6b2fa616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8e6b2fa616_1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8e6b2fa61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8c35ce5389_1_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8c35ce5389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8c35ce5389_1_1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8c35ce5389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8c35ce5389_1_1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8c35ce5389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8a0fc151df_0_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a0fc151d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8a0fc151df_0_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a0fc151d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8a0fc151df_0_1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a0fc151d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8a0fc151df_0_1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a0fc151d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8a0fc151df_0_1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a0fc151d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8a0fc151df_0_1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a0fc151d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8a0fc151df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8a0fc151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8a0fc151df_0_1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a0fc151d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8a0fc151df_0_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a0fc151d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8a0fc151df_0_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a0fc151d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8a0fc151df_0_1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a0fc151d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a0fc151df_0_1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a0fc151d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8a0fc151df_0_1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a0fc151d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8a0fc151df_0_1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a0fc151d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8a0fc151df_0_1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8a0fc151d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8a0fc151df_0_1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8a0fc151df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8a0fc151df_0_1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a0fc151df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8a0fc151df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a0fc151d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8a2872f882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8a2872f88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8a0fc151df_0_1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8a0fc151d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8a0fc151df_0_1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8a0fc151df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8a0fc151df_0_1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a0fc151df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8a0fc151df_0_1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8a0fc151df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8a0fc151df_0_1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a0fc151df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8a0fc151df_0_2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8a0fc151df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8a0fc151df_0_2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8a0fc151df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8a0fc151df_0_2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8a0fc151d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8a0fc151df_0_2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8a0fc151df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8a0fc151df_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8a0fc151d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8a0fc151df_0_2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8a0fc151df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8a0fc151df_0_2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8a0fc151df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8a0fc151df_0_2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8a0fc151df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8a0fc151df_0_2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8a0fc151df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8a0fc151df_0_2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a0fc151df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8a0fc151df_0_2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8a0fc151df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8a0fc151df_0_2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8a0fc151d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8a0fc151df_0_2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8a0fc151df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8a0fc151df_0_2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8a0fc151df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8a0fc151df_0_2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8a0fc151df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8a0fc151df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8a0fc151d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8a0fc151df_0_3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8a0fc151df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8a0fc151df_0_3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8a0fc151df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8a0fc151df_0_3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8a0fc151df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8a0fc151df_0_3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8a0fc151df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8a0fc151df_0_3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8a0fc151df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8a0fc151df_0_3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8a0fc151df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8a0fc151df_0_3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8a0fc151df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8a0fc151df_0_3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8a0fc151df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8a0fc151df_0_3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8a0fc151df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8a0fc151df_0_3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8a0fc151df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8a0fc151df_0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8a0fc151d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8a0fc151df_0_3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8a0fc151df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8a0fc151df_0_3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8a0fc151df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8a0fc151df_0_3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8a0fc151df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8a0fc151df_0_3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8a0fc151df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8a0fc151df_0_3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8a0fc151df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8a0fc151df_0_3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8a0fc151df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8a0fc151df_0_3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8a0fc151df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8a0fc151df_0_3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8a0fc151df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8a0fc151df_0_3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8a0fc151df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8a0fc151df_0_3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8a0fc151df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8a0fc151df_0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a0fc151d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8a0fc151df_0_4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8a0fc151df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8a0fc151df_0_4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8a0fc151df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8a0fc151df_0_4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8a0fc151df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8a0fc151df_0_4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8a0fc151df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8a0fc151df_0_4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8a0fc151df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8a0fc151df_0_4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8a0fc151df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8b56f63452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8b56f634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8b56f63452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8b56f634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8b56f63452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8b56f6345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8b56f63452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8b56f634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8a0fc151df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a0fc151d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8b56f63452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8b56f6345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8b56f63452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8b56f6345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8b56f63452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8b56f6345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8b56f63452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8b56f6345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8b56f63452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8b56f6345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8b56f63452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8b56f634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8b56f63452_0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8b56f6345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8b56f63452_0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8b56f6345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8b56f63452_0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8b56f6345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8b56f63452_0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8b56f6345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8a0fc151df_0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a0fc151d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8b56f63452_0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8b56f6345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8b56f63452_0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8b56f6345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8b56f63452_0_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8b56f6345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8b56f63452_0_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8b56f6345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8b56f63452_0_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8b56f6345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8b56f63452_0_1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8b56f6345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8b56f63452_0_1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8b56f6345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8b56f63452_0_1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8b56f6345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8b56f63452_0_1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8b56f6345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8b56f63452_0_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8b56f6345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7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7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8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8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9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8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9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7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8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9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8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9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9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9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9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9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0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8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0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0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0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0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9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0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0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9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0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10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github.com/"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hyperlink" Target="https://github.com/Vijay2533/starter-web.git" TargetMode="External"/><Relationship Id="rId4" Type="http://schemas.openxmlformats.org/officeDocument/2006/relationships/hyperlink" Target="https://github.com/Vijay2533/starter-web.git"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5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6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8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7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8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6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7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7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7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8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6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7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8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57" name="Google Shape;57;p13"/>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119" name="Google Shape;119;p22"/>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0" name="Google Shape;120;p22"/>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12"/>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713" name="Google Shape;713;p112"/>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14" name="Google Shape;714;p112"/>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13"/>
          <p:cNvSpPr txBox="1"/>
          <p:nvPr>
            <p:ph idx="1" type="body"/>
          </p:nvPr>
        </p:nvSpPr>
        <p:spPr>
          <a:xfrm>
            <a:off x="311700" y="130875"/>
            <a:ext cx="8520600" cy="501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a:t>$git branch -a</a:t>
            </a:r>
            <a:r>
              <a:rPr lang="en"/>
              <a:t> will gives the list of branches and </a:t>
            </a:r>
            <a:r>
              <a:rPr b="1" lang="en"/>
              <a:t>$git branch &lt;branch name&gt; </a:t>
            </a:r>
            <a:r>
              <a:rPr lang="en"/>
              <a:t>will create a branch.</a:t>
            </a:r>
            <a:endParaRPr/>
          </a:p>
          <a:p>
            <a:pPr indent="-342900" lvl="0" marL="457200" rtl="0" algn="l">
              <a:spcBef>
                <a:spcPts val="0"/>
              </a:spcBef>
              <a:spcAft>
                <a:spcPts val="0"/>
              </a:spcAft>
              <a:buSzPts val="1800"/>
              <a:buAutoNum type="arabicPeriod"/>
            </a:pPr>
            <a:r>
              <a:rPr b="1" lang="en"/>
              <a:t>$git checkout &lt;branch name&gt;</a:t>
            </a:r>
            <a:r>
              <a:rPr lang="en"/>
              <a:t> will shift to the specified branch. E.g., </a:t>
            </a:r>
            <a:r>
              <a:rPr b="1" lang="en"/>
              <a:t>$git checkout develop</a:t>
            </a:r>
            <a:endParaRPr b="1"/>
          </a:p>
          <a:p>
            <a:pPr indent="-342900" lvl="0" marL="457200" rtl="0" algn="l">
              <a:spcBef>
                <a:spcPts val="0"/>
              </a:spcBef>
              <a:spcAft>
                <a:spcPts val="0"/>
              </a:spcAft>
              <a:buSzPts val="1800"/>
              <a:buAutoNum type="arabicPeriod"/>
            </a:pPr>
            <a:r>
              <a:rPr lang="en"/>
              <a:t>Modify any file in the branch and then add it which will move from working directory to staging area. So if you shift to any branch also then when you execute </a:t>
            </a:r>
            <a:r>
              <a:rPr b="1" lang="en"/>
              <a:t>$git status</a:t>
            </a:r>
            <a:r>
              <a:rPr lang="en"/>
              <a:t> then will give same results as the file is moved to staging area, since the file is moved to staging and ready to commit to anyone of the branch. Once commit to any of the branch then that modified file will not be reflect to other branches.</a:t>
            </a:r>
            <a:endParaRPr/>
          </a:p>
          <a:p>
            <a:pPr indent="-342900" lvl="0" marL="457200" rtl="0" algn="l">
              <a:spcBef>
                <a:spcPts val="0"/>
              </a:spcBef>
              <a:spcAft>
                <a:spcPts val="0"/>
              </a:spcAft>
              <a:buSzPts val="1800"/>
              <a:buAutoNum type="arabicPeriod"/>
            </a:pPr>
            <a:r>
              <a:rPr lang="en"/>
              <a:t>In order to reflect the above commit then we need to use command as </a:t>
            </a:r>
            <a:r>
              <a:rPr b="1" lang="en"/>
              <a:t>$git merge &lt;source name&gt;</a:t>
            </a:r>
            <a:r>
              <a:rPr lang="en"/>
              <a:t>. Here we need to shift to target branch using checkout command and then execute the command </a:t>
            </a:r>
            <a:r>
              <a:rPr b="1" lang="en"/>
              <a:t>$git merge &lt;source&gt;</a:t>
            </a:r>
            <a:r>
              <a:rPr lang="en"/>
              <a:t>, source is nothing but where the committed that modified file of branch name.</a:t>
            </a:r>
            <a:r>
              <a:rPr b="1" lang="en"/>
              <a:t> E.g., $git merge develop</a:t>
            </a:r>
            <a:endParaRPr b="1"/>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14"/>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725" name="Google Shape;725;p114"/>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26" name="Google Shape;726;p11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15"/>
          <p:cNvSpPr txBox="1"/>
          <p:nvPr>
            <p:ph idx="1" type="body"/>
          </p:nvPr>
        </p:nvSpPr>
        <p:spPr>
          <a:xfrm>
            <a:off x="311700" y="0"/>
            <a:ext cx="8520600" cy="5274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When we modify the same file in different branches and then try to execute the merge command which will gives you the conflict message since git can’t understand will content to be merge to that file. So in that case, manually change the file and then commit it to avoid the conflicts between the branches</a:t>
            </a:r>
            <a:endParaRPr/>
          </a:p>
          <a:p>
            <a:pPr indent="-342900" lvl="0" marL="457200" rtl="0" algn="l">
              <a:spcBef>
                <a:spcPts val="0"/>
              </a:spcBef>
              <a:spcAft>
                <a:spcPts val="0"/>
              </a:spcAft>
              <a:buSzPts val="1800"/>
              <a:buAutoNum type="arabicPeriod"/>
            </a:pPr>
            <a:r>
              <a:rPr b="1" lang="en"/>
              <a:t>$git merge &lt;source - branch name&gt;</a:t>
            </a:r>
            <a:r>
              <a:rPr lang="en"/>
              <a:t> which will result the conflict message like below. It means modified file of different branch will be merge, which means we can see the entire content in the file but need to review the file and change it accordingly manually, since file has all the modified content.</a:t>
            </a:r>
            <a:endParaRPr/>
          </a:p>
          <a:p>
            <a:pPr indent="0" lvl="0" marL="457200" rtl="0" algn="l">
              <a:lnSpc>
                <a:spcPct val="6000"/>
              </a:lnSpc>
              <a:spcBef>
                <a:spcPts val="1600"/>
              </a:spcBef>
              <a:spcAft>
                <a:spcPts val="0"/>
              </a:spcAft>
              <a:buNone/>
            </a:pPr>
            <a:r>
              <a:rPr b="1" i="1" lang="en"/>
              <a:t>$ git merge automation</a:t>
            </a:r>
            <a:endParaRPr b="1" i="1"/>
          </a:p>
          <a:p>
            <a:pPr indent="0" lvl="0" marL="457200" rtl="0" algn="l">
              <a:lnSpc>
                <a:spcPct val="6000"/>
              </a:lnSpc>
              <a:spcBef>
                <a:spcPts val="1600"/>
              </a:spcBef>
              <a:spcAft>
                <a:spcPts val="0"/>
              </a:spcAft>
              <a:buNone/>
            </a:pPr>
            <a:r>
              <a:t/>
            </a:r>
            <a:endParaRPr b="1" i="1"/>
          </a:p>
          <a:p>
            <a:pPr indent="0" lvl="0" marL="457200" rtl="0" algn="l">
              <a:lnSpc>
                <a:spcPct val="6000"/>
              </a:lnSpc>
              <a:spcBef>
                <a:spcPts val="1600"/>
              </a:spcBef>
              <a:spcAft>
                <a:spcPts val="0"/>
              </a:spcAft>
              <a:buNone/>
            </a:pPr>
            <a:r>
              <a:rPr i="1" lang="en"/>
              <a:t>Auto-merging humans.txt</a:t>
            </a:r>
            <a:endParaRPr i="1"/>
          </a:p>
          <a:p>
            <a:pPr indent="0" lvl="0" marL="457200" rtl="0" algn="l">
              <a:lnSpc>
                <a:spcPct val="6000"/>
              </a:lnSpc>
              <a:spcBef>
                <a:spcPts val="1600"/>
              </a:spcBef>
              <a:spcAft>
                <a:spcPts val="0"/>
              </a:spcAft>
              <a:buNone/>
            </a:pPr>
            <a:r>
              <a:rPr i="1" lang="en"/>
              <a:t>CONFLICT (content): Merge conflict in humans.txt</a:t>
            </a:r>
            <a:endParaRPr i="1"/>
          </a:p>
          <a:p>
            <a:pPr indent="0" lvl="0" marL="457200" rtl="0" algn="l">
              <a:lnSpc>
                <a:spcPct val="6000"/>
              </a:lnSpc>
              <a:spcBef>
                <a:spcPts val="1600"/>
              </a:spcBef>
              <a:spcAft>
                <a:spcPts val="0"/>
              </a:spcAft>
              <a:buNone/>
            </a:pPr>
            <a:r>
              <a:rPr lang="en"/>
              <a:t>Automatic merge failed; fix conflicts and then commit the result.</a:t>
            </a:r>
            <a:endParaRPr/>
          </a:p>
          <a:p>
            <a:pPr indent="0" lvl="0" marL="457200" rtl="0" algn="l">
              <a:lnSpc>
                <a:spcPct val="6000"/>
              </a:lnSpc>
              <a:spcBef>
                <a:spcPts val="1600"/>
              </a:spcBef>
              <a:spcAft>
                <a:spcPts val="0"/>
              </a:spcAft>
              <a:buNone/>
            </a:pPr>
            <a:r>
              <a:t/>
            </a:r>
            <a:endParaRPr/>
          </a:p>
          <a:p>
            <a:pPr indent="-342900" lvl="0" marL="457200" rtl="0" algn="l">
              <a:lnSpc>
                <a:spcPct val="6000"/>
              </a:lnSpc>
              <a:spcBef>
                <a:spcPts val="1600"/>
              </a:spcBef>
              <a:spcAft>
                <a:spcPts val="0"/>
              </a:spcAft>
              <a:buSzPts val="1800"/>
              <a:buAutoNum type="arabicPeriod"/>
            </a:pPr>
            <a:r>
              <a:rPr lang="en"/>
              <a:t>$git checkout -b &lt;branch name&gt; which create a new branch and shift to that</a:t>
            </a:r>
            <a:endParaRPr/>
          </a:p>
          <a:p>
            <a:pPr indent="0" lvl="0" marL="0" rtl="0" algn="l">
              <a:lnSpc>
                <a:spcPct val="6000"/>
              </a:lnSpc>
              <a:spcBef>
                <a:spcPts val="1600"/>
              </a:spcBef>
              <a:spcAft>
                <a:spcPts val="0"/>
              </a:spcAft>
              <a:buNone/>
            </a:pPr>
            <a:r>
              <a:rPr lang="en"/>
              <a:t>        Branch. It means command is combination of $git branch and $git checkout </a:t>
            </a:r>
            <a:endParaRPr/>
          </a:p>
          <a:p>
            <a:pPr indent="0" lvl="0" marL="0" rtl="0" algn="l">
              <a:lnSpc>
                <a:spcPct val="6000"/>
              </a:lnSpc>
              <a:spcBef>
                <a:spcPts val="1600"/>
              </a:spcBef>
              <a:spcAft>
                <a:spcPts val="0"/>
              </a:spcAft>
              <a:buNone/>
            </a:pPr>
            <a:r>
              <a:rPr lang="en"/>
              <a:t>        &lt;branchname&gt;</a:t>
            </a:r>
            <a:endParaRPr/>
          </a:p>
          <a:p>
            <a:pPr indent="0" lvl="0" marL="457200" rtl="0" algn="l">
              <a:lnSpc>
                <a:spcPct val="6000"/>
              </a:lnSpc>
              <a:spcBef>
                <a:spcPts val="1600"/>
              </a:spcBef>
              <a:spcAft>
                <a:spcPts val="0"/>
              </a:spcAft>
              <a:buNone/>
            </a:pPr>
            <a:r>
              <a:t/>
            </a:r>
            <a:endParaRPr/>
          </a:p>
          <a:p>
            <a:pPr indent="0" lvl="0" marL="457200" rtl="0" algn="l">
              <a:lnSpc>
                <a:spcPct val="6000"/>
              </a:lnSpc>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16"/>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737" name="Google Shape;737;p116"/>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38" name="Google Shape;738;p11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17"/>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744" name="Google Shape;744;p117"/>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45" name="Google Shape;745;p11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18"/>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751" name="Google Shape;751;p118"/>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52" name="Google Shape;752;p11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19"/>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758" name="Google Shape;758;p119"/>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59" name="Google Shape;759;p11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20"/>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765" name="Google Shape;765;p120"/>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66" name="Google Shape;766;p120"/>
          <p:cNvPicPr preferRelativeResize="0"/>
          <p:nvPr/>
        </p:nvPicPr>
        <p:blipFill>
          <a:blip r:embed="rId3">
            <a:alphaModFix/>
          </a:blip>
          <a:stretch>
            <a:fillRect/>
          </a:stretch>
        </p:blipFill>
        <p:spPr>
          <a:xfrm>
            <a:off x="152400" y="153655"/>
            <a:ext cx="9144001" cy="514099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21"/>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772" name="Google Shape;772;p121"/>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73" name="Google Shape;773;p12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126" name="Google Shape;126;p23"/>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7" name="Google Shape;127;p2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22"/>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779" name="Google Shape;779;p122"/>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80" name="Google Shape;780;p122"/>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23"/>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786" name="Google Shape;786;p123"/>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87" name="Google Shape;787;p12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24"/>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793" name="Google Shape;793;p124"/>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94" name="Google Shape;794;p12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25"/>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800" name="Google Shape;800;p125"/>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01" name="Google Shape;801;p12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26"/>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807" name="Google Shape;807;p126"/>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08" name="Google Shape;808;p12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27"/>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814" name="Google Shape;814;p127"/>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15" name="Google Shape;815;p12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28"/>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821" name="Google Shape;821;p128"/>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22" name="Google Shape;822;p12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29"/>
          <p:cNvSpPr txBox="1"/>
          <p:nvPr>
            <p:ph idx="1" type="body"/>
          </p:nvPr>
        </p:nvSpPr>
        <p:spPr>
          <a:xfrm>
            <a:off x="311700" y="287895"/>
            <a:ext cx="8520600" cy="4724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When we modify the same file in different branches and then try to execute the merge command which will gives you the conflict message since git can’t understand will content to be merge to that file. So in that case, manually change the file and then commit it to avoid the conflicts between the branches</a:t>
            </a:r>
            <a:endParaRPr/>
          </a:p>
          <a:p>
            <a:pPr indent="-342900" lvl="0" marL="457200" rtl="0" algn="l">
              <a:spcBef>
                <a:spcPts val="0"/>
              </a:spcBef>
              <a:spcAft>
                <a:spcPts val="0"/>
              </a:spcAft>
              <a:buSzPts val="1800"/>
              <a:buAutoNum type="arabicPeriod"/>
            </a:pPr>
            <a:r>
              <a:rPr b="1" lang="en"/>
              <a:t>$git rebase &lt;source - branch name&gt;</a:t>
            </a:r>
            <a:r>
              <a:rPr lang="en"/>
              <a:t> which will result the conflict message like below. It means modified file of different branch will be merge, which means we can see the entire content in the file but need to review the file and change it accordingly manually, since file has all the modified content.</a:t>
            </a:r>
            <a:endParaRPr/>
          </a:p>
          <a:p>
            <a:pPr indent="-342900" lvl="0" marL="457200" rtl="0" algn="l">
              <a:spcBef>
                <a:spcPts val="0"/>
              </a:spcBef>
              <a:spcAft>
                <a:spcPts val="0"/>
              </a:spcAft>
              <a:buSzPts val="1800"/>
              <a:buAutoNum type="arabicPeriod"/>
            </a:pPr>
            <a:r>
              <a:rPr lang="en"/>
              <a:t>Modify the file manually and then Add. Commit the file</a:t>
            </a:r>
            <a:endParaRPr/>
          </a:p>
          <a:p>
            <a:pPr indent="-342900" lvl="0" marL="457200" rtl="0" algn="l">
              <a:spcBef>
                <a:spcPts val="0"/>
              </a:spcBef>
              <a:spcAft>
                <a:spcPts val="0"/>
              </a:spcAft>
              <a:buSzPts val="1800"/>
              <a:buAutoNum type="arabicPeriod"/>
            </a:pPr>
            <a:r>
              <a:rPr lang="en"/>
              <a:t>After that, execute </a:t>
            </a:r>
            <a:r>
              <a:rPr b="1" lang="en"/>
              <a:t>$git rebase --continue</a:t>
            </a:r>
            <a:r>
              <a:rPr lang="en"/>
              <a:t> which will avoid the conflicts</a:t>
            </a:r>
            <a:endParaRPr/>
          </a:p>
          <a:p>
            <a:pPr indent="-342900" lvl="0" marL="457200" rtl="0" algn="l">
              <a:spcBef>
                <a:spcPts val="0"/>
              </a:spcBef>
              <a:spcAft>
                <a:spcPts val="0"/>
              </a:spcAft>
              <a:buSzPts val="1800"/>
              <a:buAutoNum type="arabicPeriod"/>
            </a:pPr>
            <a:r>
              <a:rPr b="1" lang="en"/>
              <a:t>$git push --rebase origin master</a:t>
            </a:r>
            <a:r>
              <a:rPr lang="en"/>
              <a:t> is the command to push the changes to github</a:t>
            </a:r>
            <a:endParaRPr/>
          </a:p>
          <a:p>
            <a:pPr indent="-342900" lvl="0" marL="457200" rtl="0" algn="l">
              <a:spcBef>
                <a:spcPts val="0"/>
              </a:spcBef>
              <a:spcAft>
                <a:spcPts val="0"/>
              </a:spcAft>
              <a:buSzPts val="1800"/>
              <a:buAutoNum type="arabicPeriod"/>
            </a:pPr>
            <a:r>
              <a:rPr lang="en"/>
              <a:t>If we do changes in github directly then we need to execute </a:t>
            </a:r>
            <a:r>
              <a:rPr b="1" lang="en"/>
              <a:t>$git fetch</a:t>
            </a:r>
            <a:r>
              <a:rPr lang="en"/>
              <a:t> and then rest will be the same commands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0"/>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833" name="Google Shape;833;p130"/>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34" name="Google Shape;834;p13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31"/>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840" name="Google Shape;840;p131"/>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41" name="Google Shape;841;p13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133" name="Google Shape;133;p24"/>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4" name="Google Shape;134;p2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32"/>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847" name="Google Shape;847;p132"/>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48" name="Google Shape;848;p132"/>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33"/>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854" name="Google Shape;854;p133"/>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55" name="Google Shape;855;p13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34"/>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861" name="Google Shape;861;p134"/>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62" name="Google Shape;862;p13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35"/>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868" name="Google Shape;868;p135"/>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69" name="Google Shape;869;p13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36"/>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875" name="Google Shape;875;p136"/>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76" name="Google Shape;876;p13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37"/>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882" name="Google Shape;882;p137"/>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83" name="Google Shape;883;p13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38"/>
          <p:cNvSpPr txBox="1"/>
          <p:nvPr>
            <p:ph idx="1" type="body"/>
          </p:nvPr>
        </p:nvSpPr>
        <p:spPr>
          <a:xfrm>
            <a:off x="311700" y="497294"/>
            <a:ext cx="8520600" cy="4423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Modify the couple of files </a:t>
            </a:r>
            <a:endParaRPr/>
          </a:p>
          <a:p>
            <a:pPr indent="-342900" lvl="0" marL="457200" rtl="0" algn="l">
              <a:spcBef>
                <a:spcPts val="0"/>
              </a:spcBef>
              <a:spcAft>
                <a:spcPts val="0"/>
              </a:spcAft>
              <a:buSzPts val="1800"/>
              <a:buAutoNum type="arabicPeriod"/>
            </a:pPr>
            <a:r>
              <a:rPr lang="en"/>
              <a:t>Execute </a:t>
            </a:r>
            <a:r>
              <a:rPr b="1" lang="en"/>
              <a:t>$git stash</a:t>
            </a:r>
            <a:r>
              <a:rPr lang="en"/>
              <a:t> and check the list of stash using </a:t>
            </a:r>
            <a:r>
              <a:rPr b="1" lang="en"/>
              <a:t>$git stash list</a:t>
            </a:r>
            <a:endParaRPr b="1"/>
          </a:p>
          <a:p>
            <a:pPr indent="-342900" lvl="0" marL="457200" rtl="0" algn="l">
              <a:spcBef>
                <a:spcPts val="0"/>
              </a:spcBef>
              <a:spcAft>
                <a:spcPts val="0"/>
              </a:spcAft>
              <a:buSzPts val="1800"/>
              <a:buAutoNum type="arabicPeriod"/>
            </a:pPr>
            <a:r>
              <a:rPr lang="en"/>
              <a:t>Move all the stash files to </a:t>
            </a:r>
            <a:r>
              <a:rPr lang="en"/>
              <a:t>another</a:t>
            </a:r>
            <a:r>
              <a:rPr lang="en"/>
              <a:t> branch to avoid conflicts of those files. Since there is chance of modifying the files by multiple developers which result us conflicts of the current branch. So to avoid this, we have to move all the stash to another branch. </a:t>
            </a:r>
            <a:r>
              <a:rPr b="1" lang="en"/>
              <a:t>$git stash branch &lt;new branch name&gt;</a:t>
            </a:r>
            <a:endParaRPr b="1"/>
          </a:p>
          <a:p>
            <a:pPr indent="-342900" lvl="0" marL="457200" rtl="0" algn="l">
              <a:spcBef>
                <a:spcPts val="0"/>
              </a:spcBef>
              <a:spcAft>
                <a:spcPts val="0"/>
              </a:spcAft>
              <a:buSzPts val="1800"/>
              <a:buAutoNum type="arabicPeriod"/>
            </a:pPr>
            <a:r>
              <a:rPr lang="en"/>
              <a:t>Pointer points to new branch now where we can see all the stash files</a:t>
            </a:r>
            <a:endParaRPr/>
          </a:p>
          <a:p>
            <a:pPr indent="-342900" lvl="0" marL="457200" rtl="0" algn="l">
              <a:spcBef>
                <a:spcPts val="0"/>
              </a:spcBef>
              <a:spcAft>
                <a:spcPts val="0"/>
              </a:spcAft>
              <a:buSzPts val="1800"/>
              <a:buAutoNum type="arabicPeriod"/>
            </a:pPr>
            <a:r>
              <a:rPr lang="en"/>
              <a:t>After that add and commit all the files if needed</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39"/>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894" name="Google Shape;894;p139"/>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95" name="Google Shape;895;p13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40"/>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901" name="Google Shape;901;p140"/>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02" name="Google Shape;902;p14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41"/>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908" name="Google Shape;908;p141"/>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09" name="Google Shape;909;p14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140" name="Google Shape;140;p25"/>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1" name="Google Shape;141;p2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42"/>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915" name="Google Shape;915;p142"/>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16" name="Google Shape;916;p142"/>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43"/>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922" name="Google Shape;922;p143"/>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23" name="Google Shape;923;p14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44"/>
          <p:cNvSpPr txBox="1"/>
          <p:nvPr>
            <p:ph idx="1" type="body"/>
          </p:nvPr>
        </p:nvSpPr>
        <p:spPr>
          <a:xfrm>
            <a:off x="311700" y="248675"/>
            <a:ext cx="8520600" cy="469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a:t>$git status</a:t>
            </a:r>
            <a:endParaRPr b="1"/>
          </a:p>
          <a:p>
            <a:pPr indent="-342900" lvl="0" marL="457200" rtl="0" algn="l">
              <a:spcBef>
                <a:spcPts val="0"/>
              </a:spcBef>
              <a:spcAft>
                <a:spcPts val="0"/>
              </a:spcAft>
              <a:buSzPts val="1800"/>
              <a:buAutoNum type="arabicPeriod"/>
            </a:pPr>
            <a:r>
              <a:rPr b="1" lang="en"/>
              <a:t>$git tag &lt;tagname&gt;</a:t>
            </a:r>
            <a:r>
              <a:rPr lang="en"/>
              <a:t> e.g., </a:t>
            </a:r>
            <a:r>
              <a:rPr b="1" lang="en"/>
              <a:t>$git tag release1.0</a:t>
            </a:r>
            <a:endParaRPr b="1"/>
          </a:p>
          <a:p>
            <a:pPr indent="-342900" lvl="0" marL="457200" rtl="0" algn="l">
              <a:spcBef>
                <a:spcPts val="0"/>
              </a:spcBef>
              <a:spcAft>
                <a:spcPts val="0"/>
              </a:spcAft>
              <a:buSzPts val="1800"/>
              <a:buAutoNum type="arabicPeriod"/>
            </a:pPr>
            <a:r>
              <a:rPr b="1" lang="en"/>
              <a:t>$git tag --list</a:t>
            </a:r>
            <a:r>
              <a:rPr lang="en"/>
              <a:t> which will display all the tags</a:t>
            </a:r>
            <a:endParaRPr/>
          </a:p>
          <a:p>
            <a:pPr indent="-342900" lvl="0" marL="457200" rtl="0" algn="l">
              <a:spcBef>
                <a:spcPts val="0"/>
              </a:spcBef>
              <a:spcAft>
                <a:spcPts val="0"/>
              </a:spcAft>
              <a:buSzPts val="1800"/>
              <a:buAutoNum type="arabicPeriod"/>
            </a:pPr>
            <a:r>
              <a:rPr b="1" lang="en"/>
              <a:t>$git tag --delete &lt;tagname&gt;</a:t>
            </a:r>
            <a:r>
              <a:rPr lang="en"/>
              <a:t> which will delete the tag</a:t>
            </a:r>
            <a:endParaRPr/>
          </a:p>
          <a:p>
            <a:pPr indent="-342900" lvl="0" marL="457200" rtl="0" algn="l">
              <a:spcBef>
                <a:spcPts val="0"/>
              </a:spcBef>
              <a:spcAft>
                <a:spcPts val="0"/>
              </a:spcAft>
              <a:buSzPts val="1800"/>
              <a:buAutoNum type="arabicPeriod"/>
            </a:pPr>
            <a:r>
              <a:rPr b="1" lang="en"/>
              <a:t>$git tag -a &lt;tagname&gt;</a:t>
            </a:r>
            <a:r>
              <a:rPr lang="en"/>
              <a:t> e.g., </a:t>
            </a:r>
            <a:r>
              <a:rPr b="1" lang="en"/>
              <a:t>$git tag -a release2.0</a:t>
            </a:r>
            <a:r>
              <a:rPr lang="en"/>
              <a:t> which will open the editor to add the message for the tag and then execute the </a:t>
            </a:r>
            <a:r>
              <a:rPr b="1" lang="en"/>
              <a:t>$git show &lt;tagname&gt;</a:t>
            </a:r>
            <a:r>
              <a:rPr lang="en"/>
              <a:t> which shows the clear content of the tag</a:t>
            </a:r>
            <a:endParaRPr/>
          </a:p>
          <a:p>
            <a:pPr indent="-342900" lvl="0" marL="457200" rtl="0" algn="l">
              <a:spcBef>
                <a:spcPts val="0"/>
              </a:spcBef>
              <a:spcAft>
                <a:spcPts val="0"/>
              </a:spcAft>
              <a:buSzPts val="1800"/>
              <a:buAutoNum type="arabicPeriod"/>
            </a:pPr>
            <a:r>
              <a:rPr b="1" lang="en"/>
              <a:t>$git diff &lt;tagname1&gt; &lt;tagname2&gt;</a:t>
            </a:r>
            <a:r>
              <a:rPr lang="en"/>
              <a:t> which gives the diff of both the tags</a:t>
            </a:r>
            <a:endParaRPr/>
          </a:p>
          <a:p>
            <a:pPr indent="-342900" lvl="0" marL="457200" rtl="0" algn="l">
              <a:spcBef>
                <a:spcPts val="0"/>
              </a:spcBef>
              <a:spcAft>
                <a:spcPts val="0"/>
              </a:spcAft>
              <a:buSzPts val="1800"/>
              <a:buAutoNum type="arabicPeriod"/>
            </a:pPr>
            <a:r>
              <a:rPr b="1" lang="en"/>
              <a:t>$git tag -a &lt;tagname&gt; &lt;commitID&gt;</a:t>
            </a:r>
            <a:r>
              <a:rPr lang="en"/>
              <a:t>  e.g., </a:t>
            </a:r>
            <a:r>
              <a:rPr b="1" lang="en"/>
              <a:t>$git tag -a release3.0 110f6a</a:t>
            </a:r>
            <a:r>
              <a:rPr lang="en"/>
              <a:t>b which will add tag to the specific commit ID</a:t>
            </a:r>
            <a:endParaRPr/>
          </a:p>
          <a:p>
            <a:pPr indent="-342900" lvl="0" marL="457200" rtl="0" algn="l">
              <a:spcBef>
                <a:spcPts val="0"/>
              </a:spcBef>
              <a:spcAft>
                <a:spcPts val="0"/>
              </a:spcAft>
              <a:buSzPts val="1800"/>
              <a:buAutoNum type="arabicPeriod"/>
            </a:pPr>
            <a:r>
              <a:rPr b="1" lang="en"/>
              <a:t>$git tag -a &lt;tagname&gt; &lt;commitID&gt; -f &lt;commitID&gt;</a:t>
            </a:r>
            <a:r>
              <a:rPr lang="en"/>
              <a:t> which will update tag to the other commitID</a:t>
            </a:r>
            <a:endParaRPr/>
          </a:p>
          <a:p>
            <a:pPr indent="-342900" lvl="0" marL="457200" rtl="0" algn="l">
              <a:spcBef>
                <a:spcPts val="0"/>
              </a:spcBef>
              <a:spcAft>
                <a:spcPts val="0"/>
              </a:spcAft>
              <a:buSzPts val="1800"/>
              <a:buAutoNum type="arabicPeriod"/>
            </a:pPr>
            <a:r>
              <a:rPr b="1" lang="en"/>
              <a:t>$git log --oneline --decorate --graph --all</a:t>
            </a:r>
            <a:r>
              <a:rPr lang="en"/>
              <a:t> which gives the log of all the commit history</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45"/>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934" name="Google Shape;934;p145"/>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46"/>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940" name="Google Shape;940;p146"/>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47"/>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946" name="Google Shape;946;p147"/>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48"/>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952" name="Google Shape;952;p148"/>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49"/>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958" name="Google Shape;958;p149"/>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50"/>
          <p:cNvSpPr txBox="1"/>
          <p:nvPr>
            <p:ph type="title"/>
          </p:nvPr>
        </p:nvSpPr>
        <p:spPr>
          <a:xfrm>
            <a:off x="311700" y="333788"/>
            <a:ext cx="8520600" cy="12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DevOps and its tools</a:t>
            </a:r>
            <a:endParaRPr sz="3200"/>
          </a:p>
        </p:txBody>
      </p:sp>
      <p:sp>
        <p:nvSpPr>
          <p:cNvPr id="964" name="Google Shape;964;p150"/>
          <p:cNvSpPr txBox="1"/>
          <p:nvPr>
            <p:ph idx="1" type="body"/>
          </p:nvPr>
        </p:nvSpPr>
        <p:spPr>
          <a:xfrm>
            <a:off x="311700" y="2696079"/>
            <a:ext cx="8520600" cy="7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147" name="Google Shape;147;p26"/>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8" name="Google Shape;148;p2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154" name="Google Shape;154;p27"/>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5" name="Google Shape;155;p27"/>
          <p:cNvPicPr preferRelativeResize="0"/>
          <p:nvPr/>
        </p:nvPicPr>
        <p:blipFill>
          <a:blip r:embed="rId3">
            <a:alphaModFix/>
          </a:blip>
          <a:stretch>
            <a:fillRect/>
          </a:stretch>
        </p:blipFill>
        <p:spPr>
          <a:xfrm>
            <a:off x="152400" y="153655"/>
            <a:ext cx="9144001" cy="51409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161" name="Google Shape;161;p28"/>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2" name="Google Shape;162;p2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168" name="Google Shape;168;p29"/>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9" name="Google Shape;169;p2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175" name="Google Shape;175;p30"/>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6" name="Google Shape;176;p3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182" name="Google Shape;182;p31"/>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3" name="Google Shape;183;p3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63" name="Google Shape;63;p14"/>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4" name="Google Shape;64;p14"/>
          <p:cNvPicPr preferRelativeResize="0"/>
          <p:nvPr/>
        </p:nvPicPr>
        <p:blipFill>
          <a:blip r:embed="rId3">
            <a:alphaModFix/>
          </a:blip>
          <a:stretch>
            <a:fillRect/>
          </a:stretch>
        </p:blipFill>
        <p:spPr>
          <a:xfrm>
            <a:off x="152400" y="153655"/>
            <a:ext cx="9144001" cy="514099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189" name="Google Shape;189;p32"/>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0" name="Google Shape;190;p32"/>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196" name="Google Shape;196;p33"/>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7" name="Google Shape;197;p3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203" name="Google Shape;203;p34"/>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4" name="Google Shape;204;p3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210" name="Google Shape;210;p35"/>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1" name="Google Shape;211;p3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217" name="Google Shape;217;p36"/>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8" name="Google Shape;218;p3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224" name="Google Shape;224;p37"/>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5" name="Google Shape;225;p3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231" name="Google Shape;231;p38"/>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2" name="Google Shape;232;p3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238" name="Google Shape;238;p39"/>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9" name="Google Shape;239;p3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0"/>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245" name="Google Shape;245;p40"/>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6" name="Google Shape;246;p4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idx="1" type="body"/>
          </p:nvPr>
        </p:nvSpPr>
        <p:spPr>
          <a:xfrm>
            <a:off x="311700" y="0"/>
            <a:ext cx="8520600" cy="5012400"/>
          </a:xfrm>
          <a:prstGeom prst="rect">
            <a:avLst/>
          </a:prstGeom>
        </p:spPr>
        <p:txBody>
          <a:bodyPr anchorCtr="0" anchor="t" bIns="91425" lIns="91425" spcFirstLastPara="1" rIns="91425" wrap="square" tIns="0">
            <a:noAutofit/>
          </a:bodyPr>
          <a:lstStyle/>
          <a:p>
            <a:pPr indent="-323850" lvl="0" marL="457200" rtl="0" algn="l">
              <a:lnSpc>
                <a:spcPct val="100000"/>
              </a:lnSpc>
              <a:spcBef>
                <a:spcPts val="0"/>
              </a:spcBef>
              <a:spcAft>
                <a:spcPts val="0"/>
              </a:spcAft>
              <a:buClr>
                <a:srgbClr val="000000"/>
              </a:buClr>
              <a:buSzPts val="1500"/>
              <a:buAutoNum type="arabicPeriod"/>
            </a:pPr>
            <a:r>
              <a:rPr lang="en" sz="1500">
                <a:solidFill>
                  <a:srgbClr val="000000"/>
                </a:solidFill>
              </a:rPr>
              <a:t>Once you configure the user and other attribute values in the configuration file then those values will be reflect and useful while performing commits,pull,push,update operations which can be easily find out the user who did those changes.</a:t>
            </a:r>
            <a:endParaRPr sz="1500">
              <a:solidFill>
                <a:srgbClr val="000000"/>
              </a:solidFill>
            </a:endParaRPr>
          </a:p>
          <a:p>
            <a:pPr indent="-323850" lvl="0" marL="457200" rtl="0" algn="l">
              <a:lnSpc>
                <a:spcPct val="100000"/>
              </a:lnSpc>
              <a:spcBef>
                <a:spcPts val="0"/>
              </a:spcBef>
              <a:spcAft>
                <a:spcPts val="0"/>
              </a:spcAft>
              <a:buClr>
                <a:srgbClr val="000000"/>
              </a:buClr>
              <a:buSzPts val="1500"/>
              <a:buAutoNum type="arabicPeriod"/>
            </a:pPr>
            <a:r>
              <a:rPr lang="en" sz="1500">
                <a:solidFill>
                  <a:srgbClr val="000000"/>
                </a:solidFill>
              </a:rPr>
              <a:t>Every command in the GIT starts with ‘git’. For Example., </a:t>
            </a:r>
            <a:r>
              <a:rPr b="1" lang="en" sz="1500">
                <a:solidFill>
                  <a:srgbClr val="000000"/>
                </a:solidFill>
              </a:rPr>
              <a:t>$git config --list</a:t>
            </a:r>
            <a:endParaRPr b="1" sz="1500">
              <a:solidFill>
                <a:srgbClr val="000000"/>
              </a:solidFill>
            </a:endParaRPr>
          </a:p>
          <a:p>
            <a:pPr indent="-323850" lvl="0" marL="457200" rtl="0" algn="l">
              <a:lnSpc>
                <a:spcPct val="100000"/>
              </a:lnSpc>
              <a:spcBef>
                <a:spcPts val="0"/>
              </a:spcBef>
              <a:spcAft>
                <a:spcPts val="0"/>
              </a:spcAft>
              <a:buClr>
                <a:srgbClr val="000000"/>
              </a:buClr>
              <a:buSzPts val="1500"/>
              <a:buAutoNum type="arabicPeriod"/>
            </a:pPr>
            <a:r>
              <a:rPr lang="en" sz="1500">
                <a:solidFill>
                  <a:srgbClr val="000000"/>
                </a:solidFill>
              </a:rPr>
              <a:t>To create the user, email and its command is </a:t>
            </a:r>
            <a:endParaRPr sz="1500">
              <a:solidFill>
                <a:srgbClr val="000000"/>
              </a:solidFill>
            </a:endParaRPr>
          </a:p>
          <a:p>
            <a:pPr indent="0" lvl="0" marL="457200" rtl="0" algn="l">
              <a:lnSpc>
                <a:spcPct val="100000"/>
              </a:lnSpc>
              <a:spcBef>
                <a:spcPts val="0"/>
              </a:spcBef>
              <a:spcAft>
                <a:spcPts val="0"/>
              </a:spcAft>
              <a:buNone/>
            </a:pPr>
            <a:r>
              <a:rPr b="1" lang="en" sz="1500">
                <a:solidFill>
                  <a:srgbClr val="000000"/>
                </a:solidFill>
              </a:rPr>
              <a:t>$</a:t>
            </a:r>
            <a:r>
              <a:rPr b="1" lang="en" sz="1500">
                <a:solidFill>
                  <a:srgbClr val="000000"/>
                </a:solidFill>
              </a:rPr>
              <a:t>git config --global user.name "Vijay Kumar, Tadepu"</a:t>
            </a:r>
            <a:endParaRPr b="1" sz="1500">
              <a:solidFill>
                <a:srgbClr val="000000"/>
              </a:solidFill>
            </a:endParaRPr>
          </a:p>
          <a:p>
            <a:pPr indent="0" lvl="0" marL="457200" rtl="0" algn="l">
              <a:lnSpc>
                <a:spcPct val="100000"/>
              </a:lnSpc>
              <a:spcBef>
                <a:spcPts val="0"/>
              </a:spcBef>
              <a:spcAft>
                <a:spcPts val="0"/>
              </a:spcAft>
              <a:buNone/>
            </a:pPr>
            <a:r>
              <a:rPr b="1" lang="en" sz="1500">
                <a:solidFill>
                  <a:srgbClr val="000000"/>
                </a:solidFill>
              </a:rPr>
              <a:t>$git config --global user.email "vijay2533@gmail.com"</a:t>
            </a:r>
            <a:endParaRPr b="1" sz="1500">
              <a:solidFill>
                <a:srgbClr val="000000"/>
              </a:solidFill>
            </a:endParaRPr>
          </a:p>
          <a:p>
            <a:pPr indent="-323850" lvl="0" marL="457200" rtl="0" algn="l">
              <a:lnSpc>
                <a:spcPct val="100000"/>
              </a:lnSpc>
              <a:spcBef>
                <a:spcPts val="0"/>
              </a:spcBef>
              <a:spcAft>
                <a:spcPts val="0"/>
              </a:spcAft>
              <a:buClr>
                <a:srgbClr val="000000"/>
              </a:buClr>
              <a:buSzPts val="1500"/>
              <a:buAutoNum type="arabicPeriod"/>
            </a:pPr>
            <a:r>
              <a:rPr lang="en" sz="1500">
                <a:solidFill>
                  <a:srgbClr val="000000"/>
                </a:solidFill>
              </a:rPr>
              <a:t>Command to see whether the attributes are updated or not</a:t>
            </a:r>
            <a:endParaRPr sz="1500">
              <a:solidFill>
                <a:srgbClr val="000000"/>
              </a:solidFill>
            </a:endParaRPr>
          </a:p>
          <a:p>
            <a:pPr indent="0" lvl="0" marL="457200" rtl="0" algn="l">
              <a:lnSpc>
                <a:spcPct val="100000"/>
              </a:lnSpc>
              <a:spcBef>
                <a:spcPts val="0"/>
              </a:spcBef>
              <a:spcAft>
                <a:spcPts val="0"/>
              </a:spcAft>
              <a:buNone/>
            </a:pPr>
            <a:r>
              <a:rPr b="1" lang="en" sz="1500">
                <a:solidFill>
                  <a:srgbClr val="000000"/>
                </a:solidFill>
              </a:rPr>
              <a:t>$ git config --list</a:t>
            </a:r>
            <a:endParaRPr b="1" sz="1500">
              <a:solidFill>
                <a:srgbClr val="000000"/>
              </a:solidFill>
            </a:endParaRPr>
          </a:p>
          <a:p>
            <a:pPr indent="0" lvl="0" marL="457200" rtl="0" algn="l">
              <a:lnSpc>
                <a:spcPct val="100000"/>
              </a:lnSpc>
              <a:spcBef>
                <a:spcPts val="0"/>
              </a:spcBef>
              <a:spcAft>
                <a:spcPts val="0"/>
              </a:spcAft>
              <a:buNone/>
            </a:pPr>
            <a:r>
              <a:rPr lang="en" sz="1300">
                <a:solidFill>
                  <a:srgbClr val="000000"/>
                </a:solidFill>
              </a:rPr>
              <a:t>diff.astextplain.textconv=astextplain</a:t>
            </a:r>
            <a:endParaRPr sz="1300">
              <a:solidFill>
                <a:srgbClr val="000000"/>
              </a:solidFill>
            </a:endParaRPr>
          </a:p>
          <a:p>
            <a:pPr indent="0" lvl="0" marL="457200" rtl="0" algn="l">
              <a:lnSpc>
                <a:spcPct val="100000"/>
              </a:lnSpc>
              <a:spcBef>
                <a:spcPts val="0"/>
              </a:spcBef>
              <a:spcAft>
                <a:spcPts val="0"/>
              </a:spcAft>
              <a:buNone/>
            </a:pPr>
            <a:r>
              <a:rPr lang="en" sz="1300">
                <a:solidFill>
                  <a:srgbClr val="000000"/>
                </a:solidFill>
              </a:rPr>
              <a:t>filter.lfs.clean=git-lfs clean -- %f</a:t>
            </a:r>
            <a:endParaRPr sz="1300">
              <a:solidFill>
                <a:srgbClr val="000000"/>
              </a:solidFill>
            </a:endParaRPr>
          </a:p>
          <a:p>
            <a:pPr indent="0" lvl="0" marL="457200" rtl="0" algn="l">
              <a:lnSpc>
                <a:spcPct val="100000"/>
              </a:lnSpc>
              <a:spcBef>
                <a:spcPts val="0"/>
              </a:spcBef>
              <a:spcAft>
                <a:spcPts val="0"/>
              </a:spcAft>
              <a:buNone/>
            </a:pPr>
            <a:r>
              <a:rPr lang="en" sz="1300">
                <a:solidFill>
                  <a:srgbClr val="000000"/>
                </a:solidFill>
              </a:rPr>
              <a:t>filter.lfs.smudge=git-lfs smudge -- %f</a:t>
            </a:r>
            <a:endParaRPr sz="1300">
              <a:solidFill>
                <a:srgbClr val="000000"/>
              </a:solidFill>
            </a:endParaRPr>
          </a:p>
          <a:p>
            <a:pPr indent="0" lvl="0" marL="457200" rtl="0" algn="l">
              <a:lnSpc>
                <a:spcPct val="100000"/>
              </a:lnSpc>
              <a:spcBef>
                <a:spcPts val="0"/>
              </a:spcBef>
              <a:spcAft>
                <a:spcPts val="0"/>
              </a:spcAft>
              <a:buNone/>
            </a:pPr>
            <a:r>
              <a:rPr lang="en" sz="1300">
                <a:solidFill>
                  <a:srgbClr val="000000"/>
                </a:solidFill>
              </a:rPr>
              <a:t>filter.lfs.process=git-lfs filter-process</a:t>
            </a:r>
            <a:endParaRPr sz="1300">
              <a:solidFill>
                <a:srgbClr val="000000"/>
              </a:solidFill>
            </a:endParaRPr>
          </a:p>
          <a:p>
            <a:pPr indent="0" lvl="0" marL="457200" rtl="0" algn="l">
              <a:lnSpc>
                <a:spcPct val="100000"/>
              </a:lnSpc>
              <a:spcBef>
                <a:spcPts val="0"/>
              </a:spcBef>
              <a:spcAft>
                <a:spcPts val="0"/>
              </a:spcAft>
              <a:buNone/>
            </a:pPr>
            <a:r>
              <a:rPr lang="en" sz="1300">
                <a:solidFill>
                  <a:srgbClr val="000000"/>
                </a:solidFill>
              </a:rPr>
              <a:t>filter.lfs.required=true</a:t>
            </a:r>
            <a:endParaRPr sz="1300">
              <a:solidFill>
                <a:srgbClr val="000000"/>
              </a:solidFill>
            </a:endParaRPr>
          </a:p>
          <a:p>
            <a:pPr indent="0" lvl="0" marL="457200" rtl="0" algn="l">
              <a:lnSpc>
                <a:spcPct val="100000"/>
              </a:lnSpc>
              <a:spcBef>
                <a:spcPts val="0"/>
              </a:spcBef>
              <a:spcAft>
                <a:spcPts val="0"/>
              </a:spcAft>
              <a:buNone/>
            </a:pPr>
            <a:r>
              <a:rPr lang="en" sz="1300">
                <a:solidFill>
                  <a:srgbClr val="000000"/>
                </a:solidFill>
              </a:rPr>
              <a:t>http.sslbackend=openssl</a:t>
            </a:r>
            <a:endParaRPr sz="1300">
              <a:solidFill>
                <a:srgbClr val="000000"/>
              </a:solidFill>
            </a:endParaRPr>
          </a:p>
          <a:p>
            <a:pPr indent="0" lvl="0" marL="457200" rtl="0" algn="l">
              <a:lnSpc>
                <a:spcPct val="100000"/>
              </a:lnSpc>
              <a:spcBef>
                <a:spcPts val="0"/>
              </a:spcBef>
              <a:spcAft>
                <a:spcPts val="0"/>
              </a:spcAft>
              <a:buNone/>
            </a:pPr>
            <a:r>
              <a:rPr lang="en" sz="1300">
                <a:solidFill>
                  <a:srgbClr val="000000"/>
                </a:solidFill>
              </a:rPr>
              <a:t>http.sslcainfo=C:/Program Files/Git/mingw64/ssl/certs/ca-bundle.crt</a:t>
            </a:r>
            <a:endParaRPr sz="1300">
              <a:solidFill>
                <a:srgbClr val="000000"/>
              </a:solidFill>
            </a:endParaRPr>
          </a:p>
          <a:p>
            <a:pPr indent="0" lvl="0" marL="457200" rtl="0" algn="l">
              <a:lnSpc>
                <a:spcPct val="100000"/>
              </a:lnSpc>
              <a:spcBef>
                <a:spcPts val="0"/>
              </a:spcBef>
              <a:spcAft>
                <a:spcPts val="0"/>
              </a:spcAft>
              <a:buNone/>
            </a:pPr>
            <a:r>
              <a:rPr lang="en" sz="1300">
                <a:solidFill>
                  <a:srgbClr val="000000"/>
                </a:solidFill>
              </a:rPr>
              <a:t>core.autocrlf=true</a:t>
            </a:r>
            <a:endParaRPr sz="1300">
              <a:solidFill>
                <a:srgbClr val="000000"/>
              </a:solidFill>
            </a:endParaRPr>
          </a:p>
          <a:p>
            <a:pPr indent="0" lvl="0" marL="457200" rtl="0" algn="l">
              <a:lnSpc>
                <a:spcPct val="100000"/>
              </a:lnSpc>
              <a:spcBef>
                <a:spcPts val="0"/>
              </a:spcBef>
              <a:spcAft>
                <a:spcPts val="0"/>
              </a:spcAft>
              <a:buNone/>
            </a:pPr>
            <a:r>
              <a:rPr lang="en" sz="1300">
                <a:solidFill>
                  <a:srgbClr val="000000"/>
                </a:solidFill>
              </a:rPr>
              <a:t>core.fscache=true</a:t>
            </a:r>
            <a:endParaRPr sz="1300">
              <a:solidFill>
                <a:srgbClr val="000000"/>
              </a:solidFill>
            </a:endParaRPr>
          </a:p>
          <a:p>
            <a:pPr indent="0" lvl="0" marL="457200" rtl="0" algn="l">
              <a:lnSpc>
                <a:spcPct val="100000"/>
              </a:lnSpc>
              <a:spcBef>
                <a:spcPts val="0"/>
              </a:spcBef>
              <a:spcAft>
                <a:spcPts val="0"/>
              </a:spcAft>
              <a:buNone/>
            </a:pPr>
            <a:r>
              <a:rPr lang="en" sz="1300">
                <a:solidFill>
                  <a:srgbClr val="000000"/>
                </a:solidFill>
              </a:rPr>
              <a:t>core.symlinks=false</a:t>
            </a:r>
            <a:endParaRPr sz="1300">
              <a:solidFill>
                <a:srgbClr val="000000"/>
              </a:solidFill>
            </a:endParaRPr>
          </a:p>
          <a:p>
            <a:pPr indent="0" lvl="0" marL="457200" rtl="0" algn="l">
              <a:lnSpc>
                <a:spcPct val="100000"/>
              </a:lnSpc>
              <a:spcBef>
                <a:spcPts val="0"/>
              </a:spcBef>
              <a:spcAft>
                <a:spcPts val="0"/>
              </a:spcAft>
              <a:buNone/>
            </a:pPr>
            <a:r>
              <a:rPr lang="en" sz="1300">
                <a:solidFill>
                  <a:srgbClr val="000000"/>
                </a:solidFill>
              </a:rPr>
              <a:t>pull.rebase=false</a:t>
            </a:r>
            <a:endParaRPr sz="1300">
              <a:solidFill>
                <a:srgbClr val="000000"/>
              </a:solidFill>
            </a:endParaRPr>
          </a:p>
          <a:p>
            <a:pPr indent="0" lvl="0" marL="457200" rtl="0" algn="l">
              <a:lnSpc>
                <a:spcPct val="100000"/>
              </a:lnSpc>
              <a:spcBef>
                <a:spcPts val="0"/>
              </a:spcBef>
              <a:spcAft>
                <a:spcPts val="0"/>
              </a:spcAft>
              <a:buNone/>
            </a:pPr>
            <a:r>
              <a:rPr lang="en" sz="1300">
                <a:solidFill>
                  <a:srgbClr val="000000"/>
                </a:solidFill>
              </a:rPr>
              <a:t>credential.helper=manager</a:t>
            </a:r>
            <a:endParaRPr sz="1300">
              <a:solidFill>
                <a:srgbClr val="000000"/>
              </a:solidFill>
            </a:endParaRPr>
          </a:p>
          <a:p>
            <a:pPr indent="0" lvl="0" marL="457200" rtl="0" algn="l">
              <a:lnSpc>
                <a:spcPct val="100000"/>
              </a:lnSpc>
              <a:spcBef>
                <a:spcPts val="0"/>
              </a:spcBef>
              <a:spcAft>
                <a:spcPts val="0"/>
              </a:spcAft>
              <a:buNone/>
            </a:pPr>
            <a:r>
              <a:rPr lang="en" sz="1300">
                <a:solidFill>
                  <a:srgbClr val="000000"/>
                </a:solidFill>
              </a:rPr>
              <a:t>user.name=Vijay Kumar, Tadepu</a:t>
            </a:r>
            <a:endParaRPr sz="1300">
              <a:solidFill>
                <a:srgbClr val="000000"/>
              </a:solidFill>
            </a:endParaRPr>
          </a:p>
          <a:p>
            <a:pPr indent="0" lvl="0" marL="457200" rtl="0" algn="l">
              <a:lnSpc>
                <a:spcPct val="100000"/>
              </a:lnSpc>
              <a:spcBef>
                <a:spcPts val="0"/>
              </a:spcBef>
              <a:spcAft>
                <a:spcPts val="0"/>
              </a:spcAft>
              <a:buNone/>
            </a:pPr>
            <a:r>
              <a:rPr lang="en" sz="1300">
                <a:solidFill>
                  <a:srgbClr val="000000"/>
                </a:solidFill>
              </a:rPr>
              <a:t>user.email=vijay2533@gmail.com</a:t>
            </a:r>
            <a:endParaRPr sz="1300">
              <a:solidFill>
                <a:srgbClr val="000000"/>
              </a:solidFill>
            </a:endParaRPr>
          </a:p>
          <a:p>
            <a:pPr indent="-311150" lvl="0" marL="457200" rtl="0" algn="l">
              <a:lnSpc>
                <a:spcPct val="100000"/>
              </a:lnSpc>
              <a:spcBef>
                <a:spcPts val="0"/>
              </a:spcBef>
              <a:spcAft>
                <a:spcPts val="0"/>
              </a:spcAft>
              <a:buClr>
                <a:srgbClr val="000000"/>
              </a:buClr>
              <a:buSzPts val="1300"/>
              <a:buAutoNum type="arabicPeriod"/>
            </a:pPr>
            <a:r>
              <a:rPr lang="en" sz="1300">
                <a:solidFill>
                  <a:srgbClr val="000000"/>
                </a:solidFill>
              </a:rPr>
              <a:t>Command to see the manual pages of commands. For Example., </a:t>
            </a:r>
            <a:r>
              <a:rPr b="1" lang="en" sz="1300">
                <a:solidFill>
                  <a:srgbClr val="000000"/>
                </a:solidFill>
              </a:rPr>
              <a:t>$git help commit </a:t>
            </a:r>
            <a:r>
              <a:rPr lang="en" sz="1300">
                <a:solidFill>
                  <a:srgbClr val="000000"/>
                </a:solidFill>
              </a:rPr>
              <a:t>which opens html pages</a:t>
            </a:r>
            <a:endParaRPr sz="1300">
              <a:solidFill>
                <a:srgbClr val="000000"/>
              </a:solidFill>
            </a:endParaRPr>
          </a:p>
          <a:p>
            <a:pPr indent="0" lvl="0" marL="457200" rtl="0" algn="l">
              <a:lnSpc>
                <a:spcPct val="100000"/>
              </a:lnSpc>
              <a:spcBef>
                <a:spcPts val="0"/>
              </a:spcBef>
              <a:spcAft>
                <a:spcPts val="0"/>
              </a:spcAft>
              <a:buNone/>
            </a:pPr>
            <a:r>
              <a:t/>
            </a:r>
            <a:endParaRPr sz="1500">
              <a:solidFill>
                <a:srgbClr val="000000"/>
              </a:solidFill>
            </a:endParaRPr>
          </a:p>
          <a:p>
            <a:pPr indent="0" lvl="0" marL="457200" rtl="0" algn="l">
              <a:lnSpc>
                <a:spcPct val="100000"/>
              </a:lnSpc>
              <a:spcBef>
                <a:spcPts val="0"/>
              </a:spcBef>
              <a:spcAft>
                <a:spcPts val="0"/>
              </a:spcAft>
              <a:buNone/>
            </a:pPr>
            <a:r>
              <a:t/>
            </a:r>
            <a:endParaRPr sz="1500">
              <a:solidFill>
                <a:srgbClr val="000000"/>
              </a:solidFill>
            </a:endParaRPr>
          </a:p>
          <a:p>
            <a:pPr indent="0" lvl="0" marL="0" rtl="0" algn="l">
              <a:lnSpc>
                <a:spcPct val="100000"/>
              </a:lnSpc>
              <a:spcBef>
                <a:spcPts val="0"/>
              </a:spcBef>
              <a:spcAft>
                <a:spcPts val="0"/>
              </a:spcAft>
              <a:buNone/>
            </a:pPr>
            <a:r>
              <a:t/>
            </a:r>
            <a:endParaRPr sz="15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70" name="Google Shape;70;p15"/>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1" name="Google Shape;71;p1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idx="1" type="body"/>
          </p:nvPr>
        </p:nvSpPr>
        <p:spPr>
          <a:xfrm>
            <a:off x="311700" y="248676"/>
            <a:ext cx="8520600" cy="467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7" name="Google Shape;257;p42"/>
          <p:cNvPicPr preferRelativeResize="0"/>
          <p:nvPr/>
        </p:nvPicPr>
        <p:blipFill>
          <a:blip r:embed="rId3">
            <a:alphaModFix/>
          </a:blip>
          <a:stretch>
            <a:fillRect/>
          </a:stretch>
        </p:blipFill>
        <p:spPr>
          <a:xfrm>
            <a:off x="311700" y="13025"/>
            <a:ext cx="8425375" cy="5143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263" name="Google Shape;263;p43"/>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4" name="Google Shape;264;p4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txBox="1"/>
          <p:nvPr>
            <p:ph idx="1" type="body"/>
          </p:nvPr>
        </p:nvSpPr>
        <p:spPr>
          <a:xfrm>
            <a:off x="311700" y="196326"/>
            <a:ext cx="8520600" cy="4672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Creating a folder in the system is nothing but the working directory for the Git project</a:t>
            </a:r>
            <a:endParaRPr sz="1400"/>
          </a:p>
          <a:p>
            <a:pPr indent="-317500" lvl="0" marL="457200" rtl="0" algn="l">
              <a:spcBef>
                <a:spcPts val="0"/>
              </a:spcBef>
              <a:spcAft>
                <a:spcPts val="0"/>
              </a:spcAft>
              <a:buSzPts val="1400"/>
              <a:buAutoNum type="arabicPeriod"/>
            </a:pPr>
            <a:r>
              <a:rPr lang="en" sz="1400"/>
              <a:t>We have to init the git in the folder. Once execute the </a:t>
            </a:r>
            <a:r>
              <a:rPr b="1" lang="en" sz="1400"/>
              <a:t>$git init</a:t>
            </a:r>
            <a:r>
              <a:rPr lang="en" sz="1400"/>
              <a:t> then working directory will consists list of files related to git</a:t>
            </a:r>
            <a:endParaRPr sz="1400"/>
          </a:p>
          <a:p>
            <a:pPr indent="-317500" lvl="0" marL="457200" rtl="0" algn="l">
              <a:spcBef>
                <a:spcPts val="0"/>
              </a:spcBef>
              <a:spcAft>
                <a:spcPts val="0"/>
              </a:spcAft>
              <a:buSzPts val="1400"/>
              <a:buAutoNum type="arabicPeriod"/>
            </a:pPr>
            <a:r>
              <a:rPr lang="en" sz="1400"/>
              <a:t>Hidden folder called .</a:t>
            </a:r>
            <a:r>
              <a:rPr b="1" lang="en" sz="1400"/>
              <a:t>git</a:t>
            </a:r>
            <a:r>
              <a:rPr lang="en" sz="1400"/>
              <a:t> will be create in the working directory which has all the files related to git</a:t>
            </a:r>
            <a:endParaRPr sz="1400"/>
          </a:p>
          <a:p>
            <a:pPr indent="-317500" lvl="0" marL="457200" rtl="0" algn="l">
              <a:spcBef>
                <a:spcPts val="0"/>
              </a:spcBef>
              <a:spcAft>
                <a:spcPts val="0"/>
              </a:spcAft>
              <a:buSzPts val="1400"/>
              <a:buAutoNum type="arabicPeriod"/>
            </a:pPr>
            <a:r>
              <a:rPr lang="en" sz="1400"/>
              <a:t>Now working directory will be git project</a:t>
            </a:r>
            <a:endParaRPr sz="1400"/>
          </a:p>
          <a:p>
            <a:pPr indent="-342900" lvl="0" marL="457200" rtl="0" algn="l">
              <a:spcBef>
                <a:spcPts val="0"/>
              </a:spcBef>
              <a:spcAft>
                <a:spcPts val="0"/>
              </a:spcAft>
              <a:buSzPts val="1800"/>
              <a:buAutoNum type="arabicPeriod"/>
            </a:pPr>
            <a:r>
              <a:rPr lang="en" sz="1400"/>
              <a:t>Commands in the git will be same like linux which means all the linux commands will be applicable in git. For Example., Commands like pwd,cd, cd.. Etc.,</a:t>
            </a:r>
            <a:r>
              <a:rPr lang="en" sz="1600"/>
              <a:t> </a:t>
            </a:r>
            <a:endParaRPr sz="1600"/>
          </a:p>
          <a:p>
            <a:pPr indent="-330200" lvl="0" marL="457200" rtl="0" algn="l">
              <a:spcBef>
                <a:spcPts val="0"/>
              </a:spcBef>
              <a:spcAft>
                <a:spcPts val="0"/>
              </a:spcAft>
              <a:buSzPts val="1600"/>
              <a:buAutoNum type="arabicPeriod"/>
            </a:pPr>
            <a:r>
              <a:t/>
            </a:r>
            <a:endParaRPr sz="1600"/>
          </a:p>
        </p:txBody>
      </p:sp>
      <p:pic>
        <p:nvPicPr>
          <p:cNvPr id="270" name="Google Shape;270;p44"/>
          <p:cNvPicPr preferRelativeResize="0"/>
          <p:nvPr/>
        </p:nvPicPr>
        <p:blipFill>
          <a:blip r:embed="rId3">
            <a:alphaModFix/>
          </a:blip>
          <a:stretch>
            <a:fillRect/>
          </a:stretch>
        </p:blipFill>
        <p:spPr>
          <a:xfrm>
            <a:off x="1166325" y="2135125"/>
            <a:ext cx="5757125" cy="3008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5"/>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276" name="Google Shape;276;p45"/>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7" name="Google Shape;277;p4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6"/>
          <p:cNvSpPr txBox="1"/>
          <p:nvPr>
            <p:ph idx="1" type="body"/>
          </p:nvPr>
        </p:nvSpPr>
        <p:spPr>
          <a:xfrm>
            <a:off x="311700" y="301025"/>
            <a:ext cx="8520600" cy="3743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First check the status of the git using the command </a:t>
            </a:r>
            <a:r>
              <a:rPr b="1" lang="en"/>
              <a:t>$ git status</a:t>
            </a:r>
            <a:endParaRPr b="1"/>
          </a:p>
          <a:p>
            <a:pPr indent="-342900" lvl="0" marL="457200" rtl="0" algn="l">
              <a:spcBef>
                <a:spcPts val="0"/>
              </a:spcBef>
              <a:spcAft>
                <a:spcPts val="0"/>
              </a:spcAft>
              <a:buSzPts val="1800"/>
              <a:buAutoNum type="arabicPeriod"/>
            </a:pPr>
            <a:r>
              <a:rPr lang="en"/>
              <a:t>Add the file or files into the git working directory. For Example., sample.txt with content</a:t>
            </a:r>
            <a:endParaRPr/>
          </a:p>
          <a:p>
            <a:pPr indent="-342900" lvl="0" marL="457200" rtl="0" algn="l">
              <a:spcBef>
                <a:spcPts val="0"/>
              </a:spcBef>
              <a:spcAft>
                <a:spcPts val="0"/>
              </a:spcAft>
              <a:buSzPts val="1800"/>
              <a:buAutoNum type="arabicPeriod"/>
            </a:pPr>
            <a:r>
              <a:rPr lang="en"/>
              <a:t>Execute the </a:t>
            </a:r>
            <a:r>
              <a:rPr b="1" lang="en"/>
              <a:t>$ git status</a:t>
            </a:r>
            <a:r>
              <a:rPr lang="en"/>
              <a:t> and will see a message like untracked file</a:t>
            </a:r>
            <a:endParaRPr/>
          </a:p>
          <a:p>
            <a:pPr indent="-342900" lvl="0" marL="457200" rtl="0" algn="l">
              <a:spcBef>
                <a:spcPts val="0"/>
              </a:spcBef>
              <a:spcAft>
                <a:spcPts val="0"/>
              </a:spcAft>
              <a:buSzPts val="1800"/>
              <a:buAutoNum type="arabicPeriod"/>
            </a:pPr>
            <a:r>
              <a:rPr lang="en"/>
              <a:t>Add the file into git for committing to repository using the command </a:t>
            </a:r>
            <a:r>
              <a:rPr b="1" lang="en"/>
              <a:t>$ git add sample.txt or $ git add .</a:t>
            </a:r>
            <a:r>
              <a:rPr lang="en"/>
              <a:t> (basically dot (.) is nothing but all file in the directory)</a:t>
            </a:r>
            <a:endParaRPr/>
          </a:p>
          <a:p>
            <a:pPr indent="-342900" lvl="0" marL="457200" rtl="0" algn="l">
              <a:spcBef>
                <a:spcPts val="0"/>
              </a:spcBef>
              <a:spcAft>
                <a:spcPts val="0"/>
              </a:spcAft>
              <a:buSzPts val="1800"/>
              <a:buAutoNum type="arabicPeriod"/>
            </a:pPr>
            <a:r>
              <a:rPr lang="en"/>
              <a:t>Commit the file using the command </a:t>
            </a:r>
            <a:r>
              <a:rPr b="1" lang="en"/>
              <a:t>$ git commit -m “My First Commit” </a:t>
            </a:r>
            <a:r>
              <a:rPr lang="en"/>
              <a:t>(-m means message)</a:t>
            </a:r>
            <a:endParaRPr/>
          </a:p>
          <a:p>
            <a:pPr indent="-342900" lvl="0" marL="457200" rtl="0" algn="l">
              <a:spcBef>
                <a:spcPts val="0"/>
              </a:spcBef>
              <a:spcAft>
                <a:spcPts val="0"/>
              </a:spcAft>
              <a:buSzPts val="1800"/>
              <a:buAutoNum type="arabicPeriod"/>
            </a:pPr>
            <a:r>
              <a:rPr lang="en"/>
              <a:t>Modify the file (sample.txt) content and check the git status then you will see message like </a:t>
            </a:r>
            <a:r>
              <a:rPr b="1" lang="en"/>
              <a:t>modified: sample.txt</a:t>
            </a:r>
            <a:r>
              <a:rPr lang="en"/>
              <a:t> then later execute git add and commit commands like above 4,5 steps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7"/>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288" name="Google Shape;288;p47"/>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9" name="Google Shape;289;p4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8"/>
          <p:cNvSpPr txBox="1"/>
          <p:nvPr>
            <p:ph idx="1" type="body"/>
          </p:nvPr>
        </p:nvSpPr>
        <p:spPr>
          <a:xfrm>
            <a:off x="311700" y="497325"/>
            <a:ext cx="8520600" cy="366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Add the multiple files into the git working directory like sample1.txt, sample2.txt etc.,</a:t>
            </a:r>
            <a:endParaRPr/>
          </a:p>
          <a:p>
            <a:pPr indent="-342900" lvl="0" marL="457200" rtl="0" algn="l">
              <a:spcBef>
                <a:spcPts val="0"/>
              </a:spcBef>
              <a:spcAft>
                <a:spcPts val="0"/>
              </a:spcAft>
              <a:buSzPts val="1800"/>
              <a:buAutoNum type="arabicPeriod"/>
            </a:pPr>
            <a:r>
              <a:rPr lang="en"/>
              <a:t>Execute the add and commit commands. Refer previous slide for commands</a:t>
            </a:r>
            <a:endParaRPr/>
          </a:p>
          <a:p>
            <a:pPr indent="-342900" lvl="0" marL="457200" rtl="0" algn="l">
              <a:spcBef>
                <a:spcPts val="0"/>
              </a:spcBef>
              <a:spcAft>
                <a:spcPts val="0"/>
              </a:spcAft>
              <a:buSzPts val="1800"/>
              <a:buAutoNum type="arabicPeriod"/>
            </a:pPr>
            <a:r>
              <a:rPr lang="en"/>
              <a:t>Check the git log using the command </a:t>
            </a:r>
            <a:r>
              <a:rPr b="1" lang="en"/>
              <a:t>$git log</a:t>
            </a:r>
            <a:r>
              <a:rPr lang="en"/>
              <a:t> which gives the history of the commits</a:t>
            </a:r>
            <a:endParaRPr/>
          </a:p>
          <a:p>
            <a:pPr indent="-342900" lvl="0" marL="457200" rtl="0" algn="l">
              <a:spcBef>
                <a:spcPts val="0"/>
              </a:spcBef>
              <a:spcAft>
                <a:spcPts val="0"/>
              </a:spcAft>
              <a:buSzPts val="1800"/>
              <a:buAutoNum type="arabicPeriod"/>
            </a:pPr>
            <a:r>
              <a:rPr lang="en"/>
              <a:t>Check the log for the particular user then use the command</a:t>
            </a:r>
            <a:endParaRPr/>
          </a:p>
          <a:p>
            <a:pPr indent="0" lvl="0" marL="457200" rtl="0" algn="l">
              <a:spcBef>
                <a:spcPts val="1600"/>
              </a:spcBef>
              <a:spcAft>
                <a:spcPts val="1600"/>
              </a:spcAft>
              <a:buNone/>
            </a:pPr>
            <a:r>
              <a:rPr b="1" lang="en"/>
              <a:t>$git log --author=”Vijay, Kumar”</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9"/>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300" name="Google Shape;300;p49"/>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1" name="Google Shape;301;p4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0"/>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307" name="Google Shape;307;p50"/>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8" name="Google Shape;308;p5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1"/>
          <p:cNvSpPr txBox="1"/>
          <p:nvPr>
            <p:ph idx="1" type="body"/>
          </p:nvPr>
        </p:nvSpPr>
        <p:spPr>
          <a:xfrm>
            <a:off x="311700" y="575874"/>
            <a:ext cx="8520600" cy="285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Use the git commands like status, add, commit to explain the above slide</a:t>
            </a:r>
            <a:endParaRPr/>
          </a:p>
          <a:p>
            <a:pPr indent="-342900" lvl="0" marL="457200" rtl="0" algn="l">
              <a:spcBef>
                <a:spcPts val="0"/>
              </a:spcBef>
              <a:spcAft>
                <a:spcPts val="0"/>
              </a:spcAft>
              <a:buSzPts val="1800"/>
              <a:buAutoNum type="arabicPeriod"/>
            </a:pPr>
            <a:r>
              <a:rPr lang="en"/>
              <a:t>Working directory means where files and folders are exists</a:t>
            </a:r>
            <a:endParaRPr/>
          </a:p>
          <a:p>
            <a:pPr indent="-342900" lvl="0" marL="457200" rtl="0" algn="l">
              <a:spcBef>
                <a:spcPts val="0"/>
              </a:spcBef>
              <a:spcAft>
                <a:spcPts val="0"/>
              </a:spcAft>
              <a:buSzPts val="1800"/>
              <a:buAutoNum type="arabicPeriod"/>
            </a:pPr>
            <a:r>
              <a:rPr lang="en"/>
              <a:t>Now, add or delete or update operations in the working directory </a:t>
            </a:r>
            <a:endParaRPr/>
          </a:p>
          <a:p>
            <a:pPr indent="-342900" lvl="0" marL="457200" rtl="0" algn="l">
              <a:spcBef>
                <a:spcPts val="0"/>
              </a:spcBef>
              <a:spcAft>
                <a:spcPts val="0"/>
              </a:spcAft>
              <a:buSzPts val="1800"/>
              <a:buAutoNum type="arabicPeriod"/>
            </a:pPr>
            <a:r>
              <a:rPr lang="en"/>
              <a:t>Execute the command </a:t>
            </a:r>
            <a:r>
              <a:rPr b="1" lang="en"/>
              <a:t>$git status</a:t>
            </a:r>
            <a:r>
              <a:rPr lang="en"/>
              <a:t> which tells the clear message like files are unstaged </a:t>
            </a:r>
            <a:endParaRPr/>
          </a:p>
          <a:p>
            <a:pPr indent="-342900" lvl="0" marL="457200" rtl="0" algn="l">
              <a:spcBef>
                <a:spcPts val="0"/>
              </a:spcBef>
              <a:spcAft>
                <a:spcPts val="0"/>
              </a:spcAft>
              <a:buSzPts val="1800"/>
              <a:buAutoNum type="arabicPeriod"/>
            </a:pPr>
            <a:r>
              <a:rPr lang="en"/>
              <a:t>Now, execute the command </a:t>
            </a:r>
            <a:r>
              <a:rPr b="1" lang="en"/>
              <a:t>$git add &lt;filename&gt;</a:t>
            </a:r>
            <a:r>
              <a:rPr lang="en"/>
              <a:t> then it is ready to commit </a:t>
            </a:r>
            <a:endParaRPr/>
          </a:p>
          <a:p>
            <a:pPr indent="-342900" lvl="0" marL="457200" rtl="0" algn="l">
              <a:spcBef>
                <a:spcPts val="0"/>
              </a:spcBef>
              <a:spcAft>
                <a:spcPts val="0"/>
              </a:spcAft>
              <a:buSzPts val="1800"/>
              <a:buAutoNum type="arabicPeriod"/>
            </a:pPr>
            <a:r>
              <a:rPr lang="en"/>
              <a:t>Atlast, execute the command </a:t>
            </a:r>
            <a:r>
              <a:rPr b="1" lang="en"/>
              <a:t>$git commit -m “Commit message”</a:t>
            </a:r>
            <a:r>
              <a:rPr lang="en"/>
              <a:t> then file will move to git repository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77" name="Google Shape;77;p16"/>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8" name="Google Shape;78;p1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2"/>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Text Editor for GIT</a:t>
            </a:r>
            <a:endParaRPr/>
          </a:p>
        </p:txBody>
      </p:sp>
      <p:sp>
        <p:nvSpPr>
          <p:cNvPr id="319" name="Google Shape;319;p52"/>
          <p:cNvSpPr txBox="1"/>
          <p:nvPr>
            <p:ph idx="1" type="body"/>
          </p:nvPr>
        </p:nvSpPr>
        <p:spPr>
          <a:xfrm>
            <a:off x="311700" y="864346"/>
            <a:ext cx="8520600" cy="4017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Windows</a:t>
            </a:r>
            <a:endParaRPr b="1" sz="2000"/>
          </a:p>
          <a:p>
            <a:pPr indent="-349250" lvl="0" marL="457200" rtl="0" algn="l">
              <a:spcBef>
                <a:spcPts val="0"/>
              </a:spcBef>
              <a:spcAft>
                <a:spcPts val="0"/>
              </a:spcAft>
              <a:buSzPts val="1900"/>
              <a:buChar char="-"/>
            </a:pPr>
            <a:r>
              <a:rPr lang="en" sz="1900"/>
              <a:t>Notepad++</a:t>
            </a:r>
            <a:endParaRPr sz="1900"/>
          </a:p>
          <a:p>
            <a:pPr indent="-349250" lvl="0" marL="457200" rtl="0" algn="l">
              <a:spcBef>
                <a:spcPts val="0"/>
              </a:spcBef>
              <a:spcAft>
                <a:spcPts val="0"/>
              </a:spcAft>
              <a:buSzPts val="1900"/>
              <a:buChar char="-"/>
            </a:pPr>
            <a:r>
              <a:rPr lang="en" sz="1900"/>
              <a:t>Bash Alias</a:t>
            </a:r>
            <a:endParaRPr sz="1900"/>
          </a:p>
          <a:p>
            <a:pPr indent="0" lvl="0" marL="457200" rtl="0" algn="l">
              <a:spcBef>
                <a:spcPts val="1600"/>
              </a:spcBef>
              <a:spcAft>
                <a:spcPts val="0"/>
              </a:spcAft>
              <a:buNone/>
            </a:pPr>
            <a:r>
              <a:t/>
            </a:r>
            <a:endParaRPr sz="1900"/>
          </a:p>
          <a:p>
            <a:pPr indent="-349250" lvl="0" marL="457200" rtl="0" algn="l">
              <a:spcBef>
                <a:spcPts val="1600"/>
              </a:spcBef>
              <a:spcAft>
                <a:spcPts val="0"/>
              </a:spcAft>
              <a:buSzPts val="1900"/>
              <a:buChar char="●"/>
            </a:pPr>
            <a:r>
              <a:rPr b="1" lang="en" sz="1900"/>
              <a:t>MacOS</a:t>
            </a:r>
            <a:endParaRPr b="1" sz="1900"/>
          </a:p>
          <a:p>
            <a:pPr indent="-349250" lvl="0" marL="457200" rtl="0" algn="l">
              <a:spcBef>
                <a:spcPts val="0"/>
              </a:spcBef>
              <a:spcAft>
                <a:spcPts val="0"/>
              </a:spcAft>
              <a:buSzPts val="1900"/>
              <a:buChar char="-"/>
            </a:pPr>
            <a:r>
              <a:rPr lang="en" sz="1900"/>
              <a:t>TextMate2</a:t>
            </a:r>
            <a:endParaRPr sz="1900"/>
          </a:p>
          <a:p>
            <a:pPr indent="0" lvl="0" marL="457200" rtl="0" algn="l">
              <a:spcBef>
                <a:spcPts val="1600"/>
              </a:spcBef>
              <a:spcAft>
                <a:spcPts val="0"/>
              </a:spcAft>
              <a:buNone/>
            </a:pPr>
            <a:r>
              <a:t/>
            </a:r>
            <a:endParaRPr sz="1900"/>
          </a:p>
          <a:p>
            <a:pPr indent="-349250" lvl="0" marL="457200" rtl="0" algn="l">
              <a:spcBef>
                <a:spcPts val="1600"/>
              </a:spcBef>
              <a:spcAft>
                <a:spcPts val="0"/>
              </a:spcAft>
              <a:buSzPts val="1900"/>
              <a:buChar char="●"/>
            </a:pPr>
            <a:r>
              <a:rPr b="1" lang="en" sz="1900"/>
              <a:t>Linux</a:t>
            </a:r>
            <a:endParaRPr b="1" sz="1900"/>
          </a:p>
          <a:p>
            <a:pPr indent="-349250" lvl="0" marL="457200" rtl="0" algn="l">
              <a:spcBef>
                <a:spcPts val="0"/>
              </a:spcBef>
              <a:spcAft>
                <a:spcPts val="0"/>
              </a:spcAft>
              <a:buSzPts val="1900"/>
              <a:buChar char="-"/>
            </a:pPr>
            <a:r>
              <a:rPr lang="en" sz="1900"/>
              <a:t> Sublime Text</a:t>
            </a:r>
            <a:endParaRPr sz="1900"/>
          </a:p>
          <a:p>
            <a:pPr indent="0" lvl="0" marL="0" rtl="0" algn="l">
              <a:spcBef>
                <a:spcPts val="1600"/>
              </a:spcBef>
              <a:spcAft>
                <a:spcPts val="1600"/>
              </a:spcAft>
              <a:buNone/>
            </a:pPr>
            <a:r>
              <a:rPr lang="en" sz="1900"/>
              <a:t> </a:t>
            </a:r>
            <a:endParaRPr sz="19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3"/>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325" name="Google Shape;325;p53"/>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6" name="Google Shape;326;p53"/>
          <p:cNvPicPr preferRelativeResize="0"/>
          <p:nvPr/>
        </p:nvPicPr>
        <p:blipFill>
          <a:blip r:embed="rId3">
            <a:alphaModFix/>
          </a:blip>
          <a:stretch>
            <a:fillRect/>
          </a:stretch>
        </p:blipFill>
        <p:spPr>
          <a:xfrm>
            <a:off x="304800" y="306055"/>
            <a:ext cx="9144001" cy="514099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4"/>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332" name="Google Shape;332;p54"/>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3" name="Google Shape;333;p5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339" name="Google Shape;339;p55"/>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0" name="Google Shape;340;p5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6"/>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346" name="Google Shape;346;p56"/>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7" name="Google Shape;347;p5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353" name="Google Shape;353;p57"/>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4" name="Google Shape;354;p5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8"/>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360" name="Google Shape;360;p58"/>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1" name="Google Shape;361;p5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9"/>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Basically, </a:t>
            </a:r>
            <a:r>
              <a:rPr lang="en"/>
              <a:t>by default</a:t>
            </a:r>
            <a:r>
              <a:rPr lang="en"/>
              <a:t> GIT has its own text editor i.e., NANO editor which is not comfortable to use and also not the user friendly tool. So that’s why we will configure the text editor for GIT like notepad++ for windows and SubLime editor for Linux  which are user friendly to use.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0"/>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372" name="Google Shape;372;p60"/>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3" name="Google Shape;373;p6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1"/>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379" name="Google Shape;379;p61"/>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0" name="Google Shape;380;p6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84" name="Google Shape;84;p17"/>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5" name="Google Shape;85;p1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2"/>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386" name="Google Shape;386;p62"/>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7" name="Google Shape;387;p62"/>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3"/>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393" name="Google Shape;393;p63"/>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4" name="Google Shape;394;p6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4"/>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400" name="Google Shape;400;p64"/>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1" name="Google Shape;401;p6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5"/>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407" name="Google Shape;407;p65"/>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8" name="Google Shape;408;p6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6"/>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414" name="Google Shape;414;p66"/>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5" name="Google Shape;415;p6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7"/>
          <p:cNvSpPr txBox="1"/>
          <p:nvPr>
            <p:ph idx="1" type="body"/>
          </p:nvPr>
        </p:nvSpPr>
        <p:spPr>
          <a:xfrm>
            <a:off x="311700" y="340276"/>
            <a:ext cx="8520600" cy="4305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Using the command </a:t>
            </a:r>
            <a:r>
              <a:rPr b="1" lang="en"/>
              <a:t>$git status</a:t>
            </a:r>
            <a:r>
              <a:rPr lang="en"/>
              <a:t> can see the current changes between the stages. If we execute the $git add . and $git commit -m “commit message” then below commands will not show any result which means all the stages are synced.</a:t>
            </a:r>
            <a:endParaRPr/>
          </a:p>
          <a:p>
            <a:pPr indent="-342900" lvl="0" marL="457200" rtl="0" algn="l">
              <a:spcBef>
                <a:spcPts val="0"/>
              </a:spcBef>
              <a:spcAft>
                <a:spcPts val="0"/>
              </a:spcAft>
              <a:buSzPts val="1800"/>
              <a:buChar char="●"/>
            </a:pPr>
            <a:r>
              <a:rPr lang="en"/>
              <a:t>Using the </a:t>
            </a:r>
            <a:r>
              <a:rPr b="1" lang="en"/>
              <a:t>$git diff</a:t>
            </a:r>
            <a:r>
              <a:rPr lang="en"/>
              <a:t> command, we can see the difference between working area and staging area and which will not show difference between staging area and local git repository</a:t>
            </a:r>
            <a:endParaRPr/>
          </a:p>
          <a:p>
            <a:pPr indent="-342900" lvl="0" marL="457200" rtl="0" algn="l">
              <a:spcBef>
                <a:spcPts val="0"/>
              </a:spcBef>
              <a:spcAft>
                <a:spcPts val="0"/>
              </a:spcAft>
              <a:buSzPts val="1800"/>
              <a:buChar char="●"/>
            </a:pPr>
            <a:r>
              <a:rPr lang="en"/>
              <a:t>Using the </a:t>
            </a:r>
            <a:r>
              <a:rPr b="1" lang="en"/>
              <a:t>$git diff --staged</a:t>
            </a:r>
            <a:r>
              <a:rPr lang="en"/>
              <a:t> command, we can see the difference between staging area and local git repository</a:t>
            </a:r>
            <a:endParaRPr/>
          </a:p>
          <a:p>
            <a:pPr indent="-342900" lvl="0" marL="457200" rtl="0" algn="l">
              <a:spcBef>
                <a:spcPts val="0"/>
              </a:spcBef>
              <a:spcAft>
                <a:spcPts val="0"/>
              </a:spcAft>
              <a:buSzPts val="1800"/>
              <a:buChar char="●"/>
            </a:pPr>
            <a:r>
              <a:rPr lang="en"/>
              <a:t>If above two command not show any result then working area is synced with staging area and staging area is synced with local git repository</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8"/>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426" name="Google Shape;426;p68"/>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27" name="Google Shape;427;p6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9"/>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Using the </a:t>
            </a:r>
            <a:r>
              <a:rPr b="1" lang="en"/>
              <a:t>$git rm &lt;filename&gt;</a:t>
            </a:r>
            <a:r>
              <a:rPr lang="en"/>
              <a:t> command which removes the file from git repository</a:t>
            </a:r>
            <a:endParaRPr/>
          </a:p>
          <a:p>
            <a:pPr indent="-342900" lvl="0" marL="457200" rtl="0" algn="l">
              <a:spcBef>
                <a:spcPts val="0"/>
              </a:spcBef>
              <a:spcAft>
                <a:spcPts val="0"/>
              </a:spcAft>
              <a:buSzPts val="1800"/>
              <a:buAutoNum type="arabicPeriod"/>
            </a:pPr>
            <a:r>
              <a:rPr lang="en"/>
              <a:t>Once the file exists in the local git repository then above command will be applicable to remove the file from repo</a:t>
            </a:r>
            <a:endParaRPr/>
          </a:p>
          <a:p>
            <a:pPr indent="-342900" lvl="0" marL="457200" rtl="0" algn="l">
              <a:spcBef>
                <a:spcPts val="0"/>
              </a:spcBef>
              <a:spcAft>
                <a:spcPts val="0"/>
              </a:spcAft>
              <a:buSzPts val="1800"/>
              <a:buAutoNum type="arabicPeriod"/>
            </a:pPr>
            <a:r>
              <a:rPr lang="en"/>
              <a:t>Once the file is created in the working directory then we need to add and commit the file then only file will be visible in the repo and can be removable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0"/>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438" name="Google Shape;438;p70"/>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39" name="Google Shape;439;p7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1"/>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445" name="Google Shape;445;p71"/>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6" name="Google Shape;446;p7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91" name="Google Shape;91;p18"/>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2" name="Google Shape;92;p1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2"/>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452" name="Google Shape;452;p72"/>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3" name="Google Shape;453;p72"/>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3"/>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459" name="Google Shape;459;p73"/>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60" name="Google Shape;460;p7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4"/>
          <p:cNvSpPr txBox="1"/>
          <p:nvPr>
            <p:ph idx="1" type="body"/>
          </p:nvPr>
        </p:nvSpPr>
        <p:spPr>
          <a:xfrm>
            <a:off x="311700" y="196326"/>
            <a:ext cx="8520600" cy="4764000"/>
          </a:xfrm>
          <a:prstGeom prst="rect">
            <a:avLst/>
          </a:prstGeom>
        </p:spPr>
        <p:txBody>
          <a:bodyPr anchorCtr="0" anchor="t" bIns="0" lIns="91425" spcFirstLastPara="1" rIns="91425" wrap="square" tIns="0">
            <a:noAutofit/>
          </a:bodyPr>
          <a:lstStyle/>
          <a:p>
            <a:pPr indent="0" lvl="0" marL="0" rtl="0" algn="l">
              <a:lnSpc>
                <a:spcPct val="100000"/>
              </a:lnSpc>
              <a:spcBef>
                <a:spcPts val="0"/>
              </a:spcBef>
              <a:spcAft>
                <a:spcPts val="0"/>
              </a:spcAft>
              <a:buNone/>
            </a:pPr>
            <a:r>
              <a:rPr lang="en" sz="1700"/>
              <a:t>Firstly, signup to github using the url </a:t>
            </a:r>
            <a:r>
              <a:rPr b="1" lang="en" sz="1500" u="sng">
                <a:solidFill>
                  <a:schemeClr val="hlink"/>
                </a:solidFill>
                <a:latin typeface="Arial"/>
                <a:ea typeface="Arial"/>
                <a:cs typeface="Arial"/>
                <a:sym typeface="Arial"/>
                <a:hlinkClick r:id="rId3"/>
              </a:rPr>
              <a:t>https://github.com/</a:t>
            </a:r>
            <a:endParaRPr b="1" sz="2200"/>
          </a:p>
          <a:p>
            <a:pPr indent="0" lvl="0" marL="0" rtl="0" algn="l">
              <a:lnSpc>
                <a:spcPct val="100000"/>
              </a:lnSpc>
              <a:spcBef>
                <a:spcPts val="1600"/>
              </a:spcBef>
              <a:spcAft>
                <a:spcPts val="0"/>
              </a:spcAft>
              <a:buNone/>
            </a:pPr>
            <a:r>
              <a:rPr lang="en" sz="1700"/>
              <a:t>Create a new repository say repo name as gitHub1</a:t>
            </a:r>
            <a:endParaRPr sz="1700"/>
          </a:p>
          <a:p>
            <a:pPr indent="0" lvl="0" marL="0" rtl="0" algn="l">
              <a:lnSpc>
                <a:spcPct val="100000"/>
              </a:lnSpc>
              <a:spcBef>
                <a:spcPts val="1600"/>
              </a:spcBef>
              <a:spcAft>
                <a:spcPts val="0"/>
              </a:spcAft>
              <a:buNone/>
            </a:pPr>
            <a:r>
              <a:rPr lang="en" sz="1700"/>
              <a:t>Create a folder in the local working system </a:t>
            </a:r>
            <a:endParaRPr sz="1700"/>
          </a:p>
          <a:p>
            <a:pPr indent="0" lvl="0" marL="0" rtl="0" algn="l">
              <a:lnSpc>
                <a:spcPct val="100000"/>
              </a:lnSpc>
              <a:spcBef>
                <a:spcPts val="1600"/>
              </a:spcBef>
              <a:spcAft>
                <a:spcPts val="0"/>
              </a:spcAft>
              <a:buNone/>
            </a:pPr>
            <a:r>
              <a:rPr lang="en" sz="1700"/>
              <a:t>Open the bash terminal and execute </a:t>
            </a:r>
            <a:r>
              <a:rPr b="1" lang="en" sz="1700"/>
              <a:t>$git init</a:t>
            </a:r>
            <a:r>
              <a:rPr lang="en" sz="1700"/>
              <a:t> to initialize </a:t>
            </a:r>
            <a:endParaRPr sz="1700"/>
          </a:p>
          <a:p>
            <a:pPr indent="0" lvl="0" marL="0" rtl="0" algn="l">
              <a:lnSpc>
                <a:spcPct val="100000"/>
              </a:lnSpc>
              <a:spcBef>
                <a:spcPts val="1600"/>
              </a:spcBef>
              <a:spcAft>
                <a:spcPts val="0"/>
              </a:spcAft>
              <a:buNone/>
            </a:pPr>
            <a:r>
              <a:rPr lang="en" sz="1700"/>
              <a:t>Create any files in the local working directory </a:t>
            </a:r>
            <a:endParaRPr sz="1700"/>
          </a:p>
          <a:p>
            <a:pPr indent="0" lvl="0" marL="0" rtl="0" algn="l">
              <a:lnSpc>
                <a:spcPct val="100000"/>
              </a:lnSpc>
              <a:spcBef>
                <a:spcPts val="1600"/>
              </a:spcBef>
              <a:spcAft>
                <a:spcPts val="0"/>
              </a:spcAft>
              <a:buNone/>
            </a:pPr>
            <a:r>
              <a:rPr lang="en" sz="1700" u="sng"/>
              <a:t>Execute below commands for adding the local repository to centralized repository ie.,gitHub:</a:t>
            </a:r>
            <a:endParaRPr sz="1700" u="sng"/>
          </a:p>
          <a:p>
            <a:pPr indent="-336550" lvl="0" marL="457200" rtl="0" algn="l">
              <a:lnSpc>
                <a:spcPct val="100000"/>
              </a:lnSpc>
              <a:spcBef>
                <a:spcPts val="1600"/>
              </a:spcBef>
              <a:spcAft>
                <a:spcPts val="0"/>
              </a:spcAft>
              <a:buSzPts val="1700"/>
              <a:buAutoNum type="alphaLcParenR"/>
            </a:pPr>
            <a:r>
              <a:rPr b="1" lang="en" sz="1700"/>
              <a:t>$git status</a:t>
            </a:r>
            <a:endParaRPr b="1" sz="1700"/>
          </a:p>
          <a:p>
            <a:pPr indent="-336550" lvl="0" marL="457200" rtl="0" algn="l">
              <a:lnSpc>
                <a:spcPct val="100000"/>
              </a:lnSpc>
              <a:spcBef>
                <a:spcPts val="0"/>
              </a:spcBef>
              <a:spcAft>
                <a:spcPts val="0"/>
              </a:spcAft>
              <a:buSzPts val="1700"/>
              <a:buAutoNum type="alphaLcParenR"/>
            </a:pPr>
            <a:r>
              <a:rPr b="1" lang="en" sz="1700"/>
              <a:t>$git add . OR $git add &lt;file name&gt;</a:t>
            </a:r>
            <a:endParaRPr b="1" sz="1700"/>
          </a:p>
          <a:p>
            <a:pPr indent="-336550" lvl="0" marL="457200" rtl="0" algn="l">
              <a:lnSpc>
                <a:spcPct val="100000"/>
              </a:lnSpc>
              <a:spcBef>
                <a:spcPts val="0"/>
              </a:spcBef>
              <a:spcAft>
                <a:spcPts val="0"/>
              </a:spcAft>
              <a:buSzPts val="1700"/>
              <a:buAutoNum type="alphaLcParenR"/>
            </a:pPr>
            <a:r>
              <a:rPr b="1" lang="en" sz="1700"/>
              <a:t>$git commit -m “First Commit Message”</a:t>
            </a:r>
            <a:endParaRPr b="1" sz="1700"/>
          </a:p>
          <a:p>
            <a:pPr indent="-336550" lvl="0" marL="457200" rtl="0" algn="l">
              <a:lnSpc>
                <a:spcPct val="100000"/>
              </a:lnSpc>
              <a:spcBef>
                <a:spcPts val="0"/>
              </a:spcBef>
              <a:spcAft>
                <a:spcPts val="0"/>
              </a:spcAft>
              <a:buSzPts val="1700"/>
              <a:buAutoNum type="alphaLcParenR"/>
            </a:pPr>
            <a:r>
              <a:rPr b="1" lang="en" sz="1700"/>
              <a:t>$git remote add origin “https://github.com/Vijay2533/git-gitHub.git”</a:t>
            </a:r>
            <a:endParaRPr b="1" sz="1700"/>
          </a:p>
          <a:p>
            <a:pPr indent="-336550" lvl="0" marL="457200" rtl="0" algn="l">
              <a:lnSpc>
                <a:spcPct val="100000"/>
              </a:lnSpc>
              <a:spcBef>
                <a:spcPts val="0"/>
              </a:spcBef>
              <a:spcAft>
                <a:spcPts val="0"/>
              </a:spcAft>
              <a:buSzPts val="1700"/>
              <a:buAutoNum type="alphaLcParenR"/>
            </a:pPr>
            <a:r>
              <a:rPr b="1" lang="en" sz="1700"/>
              <a:t>$git pull origin master - which fetches the code from </a:t>
            </a:r>
            <a:r>
              <a:rPr b="1" lang="en" sz="1700"/>
              <a:t>centralized</a:t>
            </a:r>
            <a:r>
              <a:rPr b="1" lang="en" sz="1700"/>
              <a:t> repo</a:t>
            </a:r>
            <a:endParaRPr b="1" sz="1700"/>
          </a:p>
          <a:p>
            <a:pPr indent="-336550" lvl="0" marL="457200" rtl="0" algn="l">
              <a:lnSpc>
                <a:spcPct val="100000"/>
              </a:lnSpc>
              <a:spcBef>
                <a:spcPts val="0"/>
              </a:spcBef>
              <a:spcAft>
                <a:spcPts val="0"/>
              </a:spcAft>
              <a:buSzPts val="1700"/>
              <a:buAutoNum type="alphaLcParenR"/>
            </a:pPr>
            <a:r>
              <a:rPr b="1" lang="en" sz="1700"/>
              <a:t>$git push origin master - which pushes the code to centralized repo and it ask for the username and password of the gitHub </a:t>
            </a:r>
            <a:endParaRPr b="1" sz="17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5"/>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471" name="Google Shape;471;p75"/>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72" name="Google Shape;472;p7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6"/>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478" name="Google Shape;478;p76"/>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79" name="Google Shape;479;p7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7"/>
          <p:cNvSpPr txBox="1"/>
          <p:nvPr>
            <p:ph idx="1" type="body"/>
          </p:nvPr>
        </p:nvSpPr>
        <p:spPr>
          <a:xfrm>
            <a:off x="311700" y="471150"/>
            <a:ext cx="8520600" cy="414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Command to create the branch i.e., </a:t>
            </a:r>
            <a:r>
              <a:rPr b="1" lang="en"/>
              <a:t>$git branch develop</a:t>
            </a:r>
            <a:endParaRPr b="1"/>
          </a:p>
          <a:p>
            <a:pPr indent="-342900" lvl="0" marL="457200" rtl="0" algn="l">
              <a:spcBef>
                <a:spcPts val="0"/>
              </a:spcBef>
              <a:spcAft>
                <a:spcPts val="0"/>
              </a:spcAft>
              <a:buSzPts val="1800"/>
              <a:buAutoNum type="arabicPeriod"/>
            </a:pPr>
            <a:r>
              <a:rPr lang="en"/>
              <a:t>Command to shift to the other branch i.e., </a:t>
            </a:r>
            <a:r>
              <a:rPr b="1" lang="en"/>
              <a:t>$git checkout develop</a:t>
            </a:r>
            <a:endParaRPr b="1"/>
          </a:p>
          <a:p>
            <a:pPr indent="-342900" lvl="0" marL="457200" rtl="0" algn="l">
              <a:spcBef>
                <a:spcPts val="0"/>
              </a:spcBef>
              <a:spcAft>
                <a:spcPts val="0"/>
              </a:spcAft>
              <a:buSzPts val="1800"/>
              <a:buAutoNum type="arabicPeriod"/>
            </a:pPr>
            <a:r>
              <a:rPr lang="en"/>
              <a:t>Creating a branch is nothing but creating a pointer to that master branch. For example, A branch has many files. So file is present in master branch, once we create branch then that file has pointer to other branch as well. It means a single git storage with multiple pointers.</a:t>
            </a:r>
            <a:endParaRPr/>
          </a:p>
          <a:p>
            <a:pPr indent="-342900" lvl="0" marL="457200" rtl="0" algn="l">
              <a:spcBef>
                <a:spcPts val="0"/>
              </a:spcBef>
              <a:spcAft>
                <a:spcPts val="0"/>
              </a:spcAft>
              <a:buSzPts val="1800"/>
              <a:buAutoNum type="arabicPeriod"/>
            </a:pPr>
            <a:r>
              <a:rPr lang="en"/>
              <a:t>Creating a files commit in develop branch will not be available until and unless merge that code to master branch. As per the standard, merging to master branch will be done after the proper testing done on develop branch.</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8"/>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490" name="Google Shape;490;p78"/>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91" name="Google Shape;491;p7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9"/>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497" name="Google Shape;497;p79"/>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98" name="Google Shape;498;p7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0"/>
          <p:cNvSpPr txBox="1"/>
          <p:nvPr>
            <p:ph idx="1" type="body"/>
          </p:nvPr>
        </p:nvSpPr>
        <p:spPr>
          <a:xfrm>
            <a:off x="311700" y="353375"/>
            <a:ext cx="8520600" cy="444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Command to merge the code to master Firstly, go to the target location (here target location is master branch. Use </a:t>
            </a:r>
            <a:r>
              <a:rPr b="1" lang="en"/>
              <a:t>$git checkout master</a:t>
            </a:r>
            <a:r>
              <a:rPr lang="en"/>
              <a:t> to shift) and then execute </a:t>
            </a:r>
            <a:r>
              <a:rPr b="1" lang="en"/>
              <a:t>$git merge develop</a:t>
            </a:r>
            <a:r>
              <a:rPr lang="en"/>
              <a:t>. After that push the changes to the original repository (</a:t>
            </a:r>
            <a:r>
              <a:rPr b="1" lang="en"/>
              <a:t>$git push origin master</a:t>
            </a:r>
            <a:r>
              <a:rPr lang="en"/>
              <a:t>)</a:t>
            </a:r>
            <a:endParaRPr/>
          </a:p>
          <a:p>
            <a:pPr indent="-342900" lvl="0" marL="457200" rtl="0" algn="l">
              <a:spcBef>
                <a:spcPts val="0"/>
              </a:spcBef>
              <a:spcAft>
                <a:spcPts val="0"/>
              </a:spcAft>
              <a:buSzPts val="1800"/>
              <a:buAutoNum type="arabicPeriod"/>
            </a:pPr>
            <a:r>
              <a:rPr lang="en"/>
              <a:t>After creation of branch and checkout to that branch then need to push changes to the central repository. </a:t>
            </a:r>
            <a:r>
              <a:rPr b="1" lang="en"/>
              <a:t>$git push origin develop</a:t>
            </a:r>
            <a:endParaRPr b="1"/>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1"/>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509" name="Google Shape;509;p81"/>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10" name="Google Shape;510;p8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98" name="Google Shape;98;p19"/>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9" name="Google Shape;99;p1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2"/>
          <p:cNvSpPr txBox="1"/>
          <p:nvPr>
            <p:ph idx="1" type="body"/>
          </p:nvPr>
        </p:nvSpPr>
        <p:spPr>
          <a:xfrm>
            <a:off x="311700" y="837625"/>
            <a:ext cx="8520600" cy="2696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a:t>$git reset HEAD SampleFile.txt</a:t>
            </a:r>
            <a:r>
              <a:rPr lang="en"/>
              <a:t> is the command to revert changes of that particular file.</a:t>
            </a:r>
            <a:endParaRPr/>
          </a:p>
          <a:p>
            <a:pPr indent="-342900" lvl="0" marL="457200" rtl="0" algn="l">
              <a:spcBef>
                <a:spcPts val="0"/>
              </a:spcBef>
              <a:spcAft>
                <a:spcPts val="0"/>
              </a:spcAft>
              <a:buSzPts val="1800"/>
              <a:buAutoNum type="arabicPeriod"/>
            </a:pPr>
            <a:r>
              <a:rPr b="1" lang="en"/>
              <a:t>$git reset HEAD~</a:t>
            </a:r>
            <a:r>
              <a:rPr lang="en"/>
              <a:t> is the command to revert the last commit</a:t>
            </a:r>
            <a:endParaRPr/>
          </a:p>
          <a:p>
            <a:pPr indent="-342900" lvl="0" marL="457200" rtl="0" algn="l">
              <a:spcBef>
                <a:spcPts val="0"/>
              </a:spcBef>
              <a:spcAft>
                <a:spcPts val="0"/>
              </a:spcAft>
              <a:buSzPts val="1800"/>
              <a:buAutoNum type="arabicPeriod"/>
            </a:pPr>
            <a:r>
              <a:rPr lang="en"/>
              <a:t>Using </a:t>
            </a:r>
            <a:r>
              <a:rPr b="1" lang="en"/>
              <a:t>$git log</a:t>
            </a:r>
            <a:r>
              <a:rPr lang="en"/>
              <a:t> command, can check the last commit changes log</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3"/>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521" name="Google Shape;521;p83"/>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22" name="Google Shape;522;p8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4"/>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528" name="Google Shape;528;p84"/>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29" name="Google Shape;529;p8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5"/>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535" name="Google Shape;535;p85"/>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36" name="Google Shape;536;p8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6"/>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542" name="Google Shape;542;p86"/>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43" name="Google Shape;543;p8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7"/>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549" name="Google Shape;549;p87"/>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50" name="Google Shape;550;p8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88"/>
          <p:cNvSpPr txBox="1"/>
          <p:nvPr>
            <p:ph idx="1" type="body"/>
          </p:nvPr>
        </p:nvSpPr>
        <p:spPr>
          <a:xfrm>
            <a:off x="311700" y="864347"/>
            <a:ext cx="8520600" cy="3951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Copy the clone URL of existing project from GitHub Account. URL looks like  </a:t>
            </a:r>
            <a:r>
              <a:rPr lang="en" u="sng">
                <a:solidFill>
                  <a:schemeClr val="hlink"/>
                </a:solidFill>
                <a:hlinkClick r:id="rId3"/>
              </a:rPr>
              <a:t>https://github.com/Vijay2533/starter-web.git</a:t>
            </a:r>
            <a:endParaRPr/>
          </a:p>
          <a:p>
            <a:pPr indent="-342900" lvl="0" marL="457200" rtl="0" algn="l">
              <a:spcBef>
                <a:spcPts val="0"/>
              </a:spcBef>
              <a:spcAft>
                <a:spcPts val="0"/>
              </a:spcAft>
              <a:buSzPts val="1800"/>
              <a:buAutoNum type="arabicPeriod"/>
            </a:pPr>
            <a:r>
              <a:rPr lang="en"/>
              <a:t>Open the folder or directory from your local computer and then open the GIT bash from the same location</a:t>
            </a:r>
            <a:endParaRPr/>
          </a:p>
          <a:p>
            <a:pPr indent="-342900" lvl="0" marL="457200" rtl="0" algn="l">
              <a:spcBef>
                <a:spcPts val="0"/>
              </a:spcBef>
              <a:spcAft>
                <a:spcPts val="0"/>
              </a:spcAft>
              <a:buSzPts val="1800"/>
              <a:buAutoNum type="arabicPeriod"/>
            </a:pPr>
            <a:r>
              <a:rPr lang="en"/>
              <a:t>Type the command like </a:t>
            </a:r>
            <a:r>
              <a:rPr b="1" lang="en"/>
              <a:t>$git clone </a:t>
            </a:r>
            <a:r>
              <a:rPr b="1" lang="en" u="sng">
                <a:solidFill>
                  <a:schemeClr val="hlink"/>
                </a:solidFill>
                <a:hlinkClick r:id="rId4"/>
              </a:rPr>
              <a:t>https://github.com/Vijay2533/starter-web.git</a:t>
            </a:r>
            <a:endParaRPr b="1"/>
          </a:p>
          <a:p>
            <a:pPr indent="-342900" lvl="0" marL="457200" rtl="0" algn="l">
              <a:spcBef>
                <a:spcPts val="0"/>
              </a:spcBef>
              <a:spcAft>
                <a:spcPts val="0"/>
              </a:spcAft>
              <a:buSzPts val="1800"/>
              <a:buAutoNum type="arabicPeriod"/>
            </a:pPr>
            <a:r>
              <a:rPr lang="en"/>
              <a:t>Check the status of the project using the command </a:t>
            </a:r>
            <a:r>
              <a:rPr b="1" lang="en"/>
              <a:t>$git status</a:t>
            </a:r>
            <a:endParaRPr b="1"/>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89"/>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561" name="Google Shape;561;p89"/>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62" name="Google Shape;562;p8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0"/>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568" name="Google Shape;568;p90"/>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69" name="Google Shape;569;p9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1"/>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a:t>$git checkout -- &lt;fileName&gt;</a:t>
            </a:r>
            <a:r>
              <a:rPr lang="en"/>
              <a:t> is the command to revert the changes from working directory</a:t>
            </a:r>
            <a:endParaRPr/>
          </a:p>
          <a:p>
            <a:pPr indent="-342900" lvl="0" marL="457200" rtl="0" algn="l">
              <a:spcBef>
                <a:spcPts val="0"/>
              </a:spcBef>
              <a:spcAft>
                <a:spcPts val="0"/>
              </a:spcAft>
              <a:buSzPts val="1800"/>
              <a:buAutoNum type="arabicPeriod"/>
            </a:pPr>
            <a:r>
              <a:rPr b="1" lang="en"/>
              <a:t>$git reset HEAD &lt;fileName&gt;</a:t>
            </a:r>
            <a:r>
              <a:rPr lang="en"/>
              <a:t> is the command to revert the changes from staging area</a:t>
            </a:r>
            <a:endParaRPr/>
          </a:p>
          <a:p>
            <a:pPr indent="-342900" lvl="0" marL="457200" rtl="0" algn="l">
              <a:spcBef>
                <a:spcPts val="0"/>
              </a:spcBef>
              <a:spcAft>
                <a:spcPts val="0"/>
              </a:spcAft>
              <a:buSzPts val="1800"/>
              <a:buAutoNum type="arabicPeriod"/>
            </a:pPr>
            <a:r>
              <a:rPr b="1" lang="en"/>
              <a:t>$git reset HEAD~</a:t>
            </a:r>
            <a:r>
              <a:rPr lang="en"/>
              <a:t> is the command to revert the changes from local git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105" name="Google Shape;105;p20"/>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6" name="Google Shape;106;p2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2"/>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Delete, Rename &amp; Move File in GIT</a:t>
            </a:r>
            <a:endParaRPr/>
          </a:p>
        </p:txBody>
      </p:sp>
      <p:sp>
        <p:nvSpPr>
          <p:cNvPr id="580" name="Google Shape;580;p92"/>
          <p:cNvSpPr txBox="1"/>
          <p:nvPr>
            <p:ph idx="1" type="body"/>
          </p:nvPr>
        </p:nvSpPr>
        <p:spPr>
          <a:xfrm>
            <a:off x="311700" y="864346"/>
            <a:ext cx="8520600" cy="4109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a:t>$git rm &lt;fileName&gt;</a:t>
            </a:r>
            <a:r>
              <a:rPr lang="en"/>
              <a:t> is the command to delete the file from the directory</a:t>
            </a:r>
            <a:endParaRPr/>
          </a:p>
          <a:p>
            <a:pPr indent="-342900" lvl="0" marL="457200" rtl="0" algn="l">
              <a:spcBef>
                <a:spcPts val="0"/>
              </a:spcBef>
              <a:spcAft>
                <a:spcPts val="0"/>
              </a:spcAft>
              <a:buSzPts val="1800"/>
              <a:buAutoNum type="arabicPeriod"/>
            </a:pPr>
            <a:r>
              <a:rPr lang="en"/>
              <a:t>We can restore the deleted file from git using the command as </a:t>
            </a:r>
            <a:r>
              <a:rPr b="1" lang="en"/>
              <a:t>$git reset HEAD &lt;fileName&gt;</a:t>
            </a:r>
            <a:r>
              <a:rPr lang="en"/>
              <a:t> which will unstaged the deleted file. Then after, in the staging area execute the command </a:t>
            </a:r>
            <a:r>
              <a:rPr b="1" lang="en"/>
              <a:t>$git checkout -- &lt;fileName&gt;</a:t>
            </a:r>
            <a:r>
              <a:rPr lang="en"/>
              <a:t> which will restore the file in the file system (working area)</a:t>
            </a:r>
            <a:endParaRPr/>
          </a:p>
          <a:p>
            <a:pPr indent="-342900" lvl="0" marL="457200" rtl="0" algn="l">
              <a:spcBef>
                <a:spcPts val="0"/>
              </a:spcBef>
              <a:spcAft>
                <a:spcPts val="0"/>
              </a:spcAft>
              <a:buSzPts val="1800"/>
              <a:buAutoNum type="arabicPeriod"/>
            </a:pPr>
            <a:r>
              <a:rPr b="1" lang="en"/>
              <a:t>$git mv &lt;filename1&gt; &lt;filename2&gt;</a:t>
            </a:r>
            <a:r>
              <a:rPr lang="en"/>
              <a:t> is the command to rename the filename</a:t>
            </a:r>
            <a:endParaRPr/>
          </a:p>
          <a:p>
            <a:pPr indent="-342900" lvl="0" marL="457200" rtl="0" algn="l">
              <a:spcBef>
                <a:spcPts val="0"/>
              </a:spcBef>
              <a:spcAft>
                <a:spcPts val="0"/>
              </a:spcAft>
              <a:buSzPts val="1800"/>
              <a:buAutoNum type="arabicPeriod"/>
            </a:pPr>
            <a:r>
              <a:rPr b="1" lang="en"/>
              <a:t>$git mv &lt;filename1&gt; &lt;Dir Name&gt;</a:t>
            </a:r>
            <a:r>
              <a:rPr lang="en"/>
              <a:t> is the command to move the file to the specified directory.</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3"/>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586" name="Google Shape;586;p93"/>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87" name="Google Shape;587;p9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4"/>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593" name="Google Shape;593;p94"/>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94" name="Google Shape;594;p9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95"/>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a:t>$git log --since=”2 days ago”</a:t>
            </a:r>
            <a:r>
              <a:rPr lang="en"/>
              <a:t> which will display the commit of 2 days ago</a:t>
            </a:r>
            <a:endParaRPr/>
          </a:p>
          <a:p>
            <a:pPr indent="-342900" lvl="0" marL="457200" rtl="0" algn="l">
              <a:spcBef>
                <a:spcPts val="0"/>
              </a:spcBef>
              <a:spcAft>
                <a:spcPts val="0"/>
              </a:spcAft>
              <a:buSzPts val="1800"/>
              <a:buAutoNum type="arabicPeriod"/>
            </a:pPr>
            <a:r>
              <a:rPr b="1" lang="en"/>
              <a:t>$git help log</a:t>
            </a:r>
            <a:r>
              <a:rPr lang="en"/>
              <a:t> which will display the complete options related log command</a:t>
            </a:r>
            <a:endParaRPr/>
          </a:p>
          <a:p>
            <a:pPr indent="-342900" lvl="0" marL="457200" rtl="0" algn="l">
              <a:spcBef>
                <a:spcPts val="0"/>
              </a:spcBef>
              <a:spcAft>
                <a:spcPts val="0"/>
              </a:spcAft>
              <a:buSzPts val="1800"/>
              <a:buAutoNum type="arabicPeriod"/>
            </a:pPr>
            <a:r>
              <a:rPr b="1" lang="en"/>
              <a:t>$git show &lt;commit-ID&gt;</a:t>
            </a:r>
            <a:r>
              <a:rPr lang="en"/>
              <a:t> which will display complete information of the particular commit ID</a:t>
            </a:r>
            <a:endParaRPr/>
          </a:p>
          <a:p>
            <a:pPr indent="-342900" lvl="0" marL="457200" rtl="0" algn="l">
              <a:spcBef>
                <a:spcPts val="0"/>
              </a:spcBef>
              <a:spcAft>
                <a:spcPts val="0"/>
              </a:spcAft>
              <a:buSzPts val="1800"/>
              <a:buAutoNum type="arabicPeriod"/>
            </a:pPr>
            <a:r>
              <a:rPr b="1" lang="en"/>
              <a:t>$git log --grep=”text”</a:t>
            </a:r>
            <a:r>
              <a:rPr lang="en"/>
              <a:t> which will display the commit using the search text</a:t>
            </a:r>
            <a:endParaRPr/>
          </a:p>
          <a:p>
            <a:pPr indent="-342900" lvl="0" marL="457200" rtl="0" algn="l">
              <a:spcBef>
                <a:spcPts val="0"/>
              </a:spcBef>
              <a:spcAft>
                <a:spcPts val="0"/>
              </a:spcAft>
              <a:buSzPts val="1800"/>
              <a:buAutoNum type="arabicPeriod"/>
            </a:pPr>
            <a:r>
              <a:rPr b="1" lang="en"/>
              <a:t>$</a:t>
            </a:r>
            <a:r>
              <a:rPr b="1" lang="en"/>
              <a:t>git log --all --oneline --graph --decorate </a:t>
            </a:r>
            <a:endParaRPr b="1"/>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96"/>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605" name="Google Shape;605;p96"/>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06" name="Google Shape;606;p9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7"/>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612" name="Google Shape;612;p97"/>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13" name="Google Shape;613;p9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98"/>
          <p:cNvSpPr txBox="1"/>
          <p:nvPr>
            <p:ph idx="1" type="body"/>
          </p:nvPr>
        </p:nvSpPr>
        <p:spPr>
          <a:xfrm>
            <a:off x="311700" y="864347"/>
            <a:ext cx="8520600" cy="3860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a:t>$git config --global alias.history "log --all --oneline --graph --decorate"</a:t>
            </a:r>
            <a:r>
              <a:rPr lang="en"/>
              <a:t> is the command which will create short command for the long command. So once enter the </a:t>
            </a:r>
            <a:r>
              <a:rPr b="1" lang="en"/>
              <a:t>$git history</a:t>
            </a:r>
            <a:r>
              <a:rPr lang="en"/>
              <a:t> which will display output of the command </a:t>
            </a:r>
            <a:r>
              <a:rPr b="1" lang="en"/>
              <a:t>$git l</a:t>
            </a:r>
            <a:r>
              <a:rPr b="1" lang="en"/>
              <a:t>og --all --oneline --graph --decorate</a:t>
            </a:r>
            <a:endParaRPr b="1"/>
          </a:p>
          <a:p>
            <a:pPr indent="-342900" lvl="0" marL="457200" rtl="0" algn="l">
              <a:spcBef>
                <a:spcPts val="0"/>
              </a:spcBef>
              <a:spcAft>
                <a:spcPts val="0"/>
              </a:spcAft>
              <a:buSzPts val="1800"/>
              <a:buAutoNum type="arabicPeriod"/>
            </a:pPr>
            <a:r>
              <a:rPr lang="en"/>
              <a:t>Above config change can be see in the console using the command </a:t>
            </a:r>
            <a:r>
              <a:rPr b="1" lang="en"/>
              <a:t>$git config --list </a:t>
            </a:r>
            <a:endParaRPr b="1"/>
          </a:p>
          <a:p>
            <a:pPr indent="-342900" lvl="0" marL="457200" rtl="0" algn="l">
              <a:spcBef>
                <a:spcPts val="0"/>
              </a:spcBef>
              <a:spcAft>
                <a:spcPts val="0"/>
              </a:spcAft>
              <a:buSzPts val="1800"/>
              <a:buAutoNum type="arabicPeriod"/>
            </a:pPr>
            <a:r>
              <a:rPr lang="en"/>
              <a:t>In order to edit the alias config then execute the command as </a:t>
            </a:r>
            <a:r>
              <a:rPr b="1" lang="en"/>
              <a:t>$vi ~/.gitconfig</a:t>
            </a:r>
            <a:r>
              <a:rPr lang="en"/>
              <a:t> which will open the information in </a:t>
            </a:r>
            <a:r>
              <a:rPr b="1" lang="en"/>
              <a:t>vi mode</a:t>
            </a:r>
            <a:r>
              <a:rPr lang="en"/>
              <a:t> then edit the content and save it.</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99"/>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624" name="Google Shape;624;p99"/>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25" name="Google Shape;625;p9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0"/>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631" name="Google Shape;631;p100"/>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32" name="Google Shape;632;p10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01"/>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638" name="Google Shape;638;p101"/>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39" name="Google Shape;639;p10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112" name="Google Shape;112;p21"/>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3" name="Google Shape;113;p2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2"/>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645" name="Google Shape;645;p102"/>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46" name="Google Shape;646;p102"/>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3"/>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652" name="Google Shape;652;p103"/>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53" name="Google Shape;653;p10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659" name="Google Shape;659;p104"/>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60" name="Google Shape;660;p10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05"/>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666" name="Google Shape;666;p105"/>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67" name="Google Shape;667;p10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06"/>
          <p:cNvSpPr txBox="1"/>
          <p:nvPr>
            <p:ph idx="1" type="body"/>
          </p:nvPr>
        </p:nvSpPr>
        <p:spPr>
          <a:xfrm>
            <a:off x="311700" y="222500"/>
            <a:ext cx="8520600" cy="4646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a:t>A) </a:t>
            </a:r>
            <a:r>
              <a:rPr b="1" lang="en"/>
              <a:t>$git status</a:t>
            </a:r>
            <a:r>
              <a:rPr lang="en"/>
              <a:t>, </a:t>
            </a:r>
            <a:r>
              <a:rPr b="1" lang="en"/>
              <a:t>B) </a:t>
            </a:r>
            <a:r>
              <a:rPr b="1" lang="en"/>
              <a:t>$git add . , C) $git commit -m “Message”</a:t>
            </a:r>
            <a:r>
              <a:rPr lang="en"/>
              <a:t> are commands to </a:t>
            </a:r>
            <a:r>
              <a:rPr lang="en"/>
              <a:t>comparison the setup</a:t>
            </a:r>
            <a:endParaRPr/>
          </a:p>
          <a:p>
            <a:pPr indent="-342900" lvl="0" marL="457200" rtl="0" algn="l">
              <a:spcBef>
                <a:spcPts val="0"/>
              </a:spcBef>
              <a:spcAft>
                <a:spcPts val="0"/>
              </a:spcAft>
              <a:buSzPts val="1800"/>
              <a:buAutoNum type="arabicPeriod"/>
            </a:pPr>
            <a:r>
              <a:rPr b="1" lang="en"/>
              <a:t>A) $git diff, B) $git diff &lt;filename&gt;</a:t>
            </a:r>
            <a:r>
              <a:rPr lang="en"/>
              <a:t> are the commands to check the difference between working directory and staging area</a:t>
            </a:r>
            <a:endParaRPr/>
          </a:p>
          <a:p>
            <a:pPr indent="-342900" lvl="0" marL="457200" rtl="0" algn="l">
              <a:spcBef>
                <a:spcPts val="0"/>
              </a:spcBef>
              <a:spcAft>
                <a:spcPts val="0"/>
              </a:spcAft>
              <a:buSzPts val="1800"/>
              <a:buAutoNum type="arabicPeriod"/>
            </a:pPr>
            <a:r>
              <a:rPr b="1" lang="en"/>
              <a:t>A) $git diff HEAD, B) $git diff HEAD &lt;fileName&gt;</a:t>
            </a:r>
            <a:r>
              <a:rPr lang="en"/>
              <a:t> are the commands to check the difference with the last commit </a:t>
            </a:r>
            <a:endParaRPr/>
          </a:p>
          <a:p>
            <a:pPr indent="-342900" lvl="0" marL="457200" rtl="0" algn="l">
              <a:spcBef>
                <a:spcPts val="0"/>
              </a:spcBef>
              <a:spcAft>
                <a:spcPts val="0"/>
              </a:spcAft>
              <a:buSzPts val="1800"/>
              <a:buAutoNum type="arabicPeriod"/>
            </a:pPr>
            <a:r>
              <a:rPr b="1" lang="en"/>
              <a:t>A) $git diff --staged HEAD, B) $git diff --staged HEAD &lt;fileName&gt;</a:t>
            </a:r>
            <a:r>
              <a:rPr lang="en"/>
              <a:t> are the commands to check the difference between staging area and repository</a:t>
            </a:r>
            <a:r>
              <a:rPr lang="en"/>
              <a:t> </a:t>
            </a:r>
            <a:endParaRPr/>
          </a:p>
          <a:p>
            <a:pPr indent="-342900" lvl="0" marL="457200" rtl="0" algn="l">
              <a:spcBef>
                <a:spcPts val="0"/>
              </a:spcBef>
              <a:spcAft>
                <a:spcPts val="0"/>
              </a:spcAft>
              <a:buSzPts val="1800"/>
              <a:buAutoNum type="arabicPeriod"/>
            </a:pPr>
            <a:r>
              <a:rPr b="1" lang="en"/>
              <a:t>A) $git log --oneline, B) $git diff &lt;Commit ID&gt;, B) $git diff HEAD HEAD^ </a:t>
            </a:r>
            <a:r>
              <a:rPr lang="en"/>
              <a:t>are the commands to check difference using the commit ID and Last and Last but one.</a:t>
            </a:r>
            <a:endParaRPr/>
          </a:p>
          <a:p>
            <a:pPr indent="-342900" lvl="0" marL="457200" rtl="0" algn="l">
              <a:spcBef>
                <a:spcPts val="0"/>
              </a:spcBef>
              <a:spcAft>
                <a:spcPts val="0"/>
              </a:spcAft>
              <a:buSzPts val="1800"/>
              <a:buAutoNum type="arabicPeriod"/>
            </a:pPr>
            <a:r>
              <a:rPr lang="en"/>
              <a:t>$git commit -am “message” is the command which is combination of </a:t>
            </a:r>
            <a:r>
              <a:rPr b="1" lang="en"/>
              <a:t>$git add &lt;filename&gt; </a:t>
            </a:r>
            <a:r>
              <a:rPr lang="en"/>
              <a:t>and </a:t>
            </a:r>
            <a:r>
              <a:rPr b="1" lang="en"/>
              <a:t>$git commit -m “message”</a:t>
            </a:r>
            <a:endParaRPr b="1"/>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07"/>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678" name="Google Shape;678;p107"/>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79" name="Google Shape;679;p10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08"/>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685" name="Google Shape;685;p108"/>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86" name="Google Shape;686;p10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09"/>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692" name="Google Shape;692;p109"/>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93" name="Google Shape;693;p10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0"/>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699" name="Google Shape;699;p110"/>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00" name="Google Shape;700;p11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11"/>
          <p:cNvSpPr txBox="1"/>
          <p:nvPr>
            <p:ph type="title"/>
          </p:nvPr>
        </p:nvSpPr>
        <p:spPr>
          <a:xfrm>
            <a:off x="311700" y="333769"/>
            <a:ext cx="85206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p:txBody>
      </p:sp>
      <p:sp>
        <p:nvSpPr>
          <p:cNvPr id="706" name="Google Shape;706;p111"/>
          <p:cNvSpPr txBox="1"/>
          <p:nvPr>
            <p:ph idx="1" type="body"/>
          </p:nvPr>
        </p:nvSpPr>
        <p:spPr>
          <a:xfrm>
            <a:off x="311700" y="864356"/>
            <a:ext cx="8520600" cy="25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07" name="Google Shape;707;p11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